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3"/>
  </p:normalViewPr>
  <p:slideViewPr>
    <p:cSldViewPr snapToGrid="0">
      <p:cViewPr varScale="1">
        <p:scale>
          <a:sx n="115" d="100"/>
          <a:sy n="115" d="100"/>
        </p:scale>
        <p:origin x="101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E7184-7818-AC38-13CA-EF1EC25695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91E926-C9C0-F0FF-0C53-03510B55F9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182CB-7C58-E1E9-F097-134BF6E05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65F8D-F203-640E-2A76-CCC448DF0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94A453-9312-F605-01B9-FBC2D1999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538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8769C-F805-58FB-9CE4-D63FA478F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02AB46-954C-5A03-133C-3A861A3666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878BAA-BB26-32D2-1699-FCBB688D0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BC8EF0-725B-A670-B7E1-6D6145651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9E716-3268-0CDA-36DD-80C75206A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629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24AD1E-6465-9739-F690-B6921FFCC7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6CC254-B2B4-8CEA-DEAB-3B8B70FE93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AD739-56B7-B021-CB66-8BCE50F72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042B4D-39B8-81A1-761B-BAE7C69AB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9D5E3-2643-DA1C-D2E8-CB0B981BD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83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B8EC5-D263-3EC1-8E3B-258A827AD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0CAC2-853C-B36B-DC3C-0F93B1D6B9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EA97BB-D704-3257-CD8C-CF0A728D1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FFB98-688B-EFAB-3336-AC33789C0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DEC01-6806-F3B4-32BE-8FE5F11C6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708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74B0E-96C9-1F58-9A73-E99E7B3A4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C0C88-4B8D-DEA1-303C-F365F5B352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F6C68-2A1F-D05D-B340-5BF12091B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DF1CA-5B15-24CC-2586-666B5F70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56C89-93A8-83D5-ACAE-4AC11D0AF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004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B6BAE-3CD1-F069-ABEA-11E6A7345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AEACF-B595-9712-A607-C007C9400F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797DDE-B19F-2F6B-329F-AA12DDD440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694724-2F46-EB17-552F-4CE11EA50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C26BF-43C1-AB26-21D2-360E0726B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30EBE4-8F1F-CFEF-8F47-6DA535E87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660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F1641-955C-B087-6B9B-D1CDDDAF1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A8EFD4-D140-811A-2177-9662D22FC9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5362B3-4FB1-A4F3-480E-C454EC4B5E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D9F674-A00F-21CB-5179-0D09CF54D9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F5D46A-41BA-CECA-2956-5A7E355E44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0B6E2F-A4DA-28CA-DF0D-54087CFBC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3FF4E8-7AE3-2507-683D-B5E4EFC8D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43E003-6E26-E69F-0303-CD94EA1C3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008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0D699-41AE-A0A1-E026-6668D7212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D09A13-7EFD-5E9F-A224-D4903DD07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BBEE50-9FD4-F346-0443-E803382BD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26CB1-7F80-D16F-D602-2358A9D70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570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CF02E5-9EDB-C797-7EC1-6DAA7C7BD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C97403-AE0E-B321-4666-ECDFA16F8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25614D-8861-3441-7733-5E5BC3B4F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245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7250A-A9A5-DE7D-4A0F-94A801631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3EC9B-4279-D205-4246-D937D65AA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B6C115-2D82-52E2-DB1E-A40EB28CE7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E390B5-AB73-25FC-E8EB-507FD355B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A11AA-7371-5189-32E7-429C55ECC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F34BD0-E7A9-F38A-BAB3-0A4C0A330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66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25F36-EE29-95B4-17D0-8C652AD5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040893-2DA8-AC6C-F797-9020E4E45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AC7D4-2163-8579-3D58-627C41371C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672A41-F97B-2EF4-CB6B-870E1B83E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F100D-B61A-FD10-F8DE-D3F8B53BD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62ADC-9E30-4E8B-9C8D-5B71619DF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7490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B20D49-7CE6-ECC4-821C-5BF51FBFF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4E08D2-BF95-D340-B114-89B63ECDD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F9E12-D867-E540-3632-21213ED57B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E951C-F934-A54E-AF8B-3A906398A9DD}" type="datetimeFigureOut">
              <a:rPr lang="en-US" smtClean="0"/>
              <a:t>2/4/24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C1A321-8A0F-CF3C-A6DF-A402CD592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5FC8BA-B500-2B20-4EC2-EE21705D55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4BCA4-6892-9040-B009-5D40960592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217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otodom.pl/pl/oferta/ekskluzywna-willa-obok-lasku-wolskiego-ID4iLkz" TargetMode="External"/><Relationship Id="rId3" Type="http://schemas.openxmlformats.org/officeDocument/2006/relationships/hyperlink" Target="https://www.otodom.pl/pl/oferta/dom-350-m-warszawa-ID4eb1H" TargetMode="External"/><Relationship Id="rId7" Type="http://schemas.openxmlformats.org/officeDocument/2006/relationships/hyperlink" Target="https://www.otodom.pl/pl/oferta/ks-witolda-cale-10-pietro-penthouse-350mkw-ID4im01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otodom.pl/pl/oferta/topowa-lokalizacja-apartament-z-basenem-ID4iZEj" TargetMode="External"/><Relationship Id="rId5" Type="http://schemas.openxmlformats.org/officeDocument/2006/relationships/hyperlink" Target="https://www.otodom.pl/pl/oferta/ultra-nowoczesny-dom-wykonczony-pod-klucz-ID4hXp1" TargetMode="External"/><Relationship Id="rId4" Type="http://schemas.openxmlformats.org/officeDocument/2006/relationships/hyperlink" Target="https://www.otodom.pl/pl/oferta/apartament-fort-cze-z-tarasem-na-dachu-500m2-ID4jNhn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Coat_of_arms_of_Poland-official.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creativecommons.org/licenses/by-sa/3.0/" TargetMode="External"/><Relationship Id="rId3" Type="http://schemas.openxmlformats.org/officeDocument/2006/relationships/hyperlink" Target="https://www.edsurge.com/product-reviews/brightspace-leap/compare/cerego-courseware" TargetMode="External"/><Relationship Id="rId7" Type="http://schemas.openxmlformats.org/officeDocument/2006/relationships/hyperlink" Target="https://www.marinedatascience.co/software/index.html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en.wikipedia.org/wiki/Snowflake_Inc." TargetMode="External"/><Relationship Id="rId10" Type="http://schemas.openxmlformats.org/officeDocument/2006/relationships/hyperlink" Target="https://www.freepngimg.com/png/66252-suite-google-docs-hd-image-free-png" TargetMode="External"/><Relationship Id="rId4" Type="http://schemas.openxmlformats.org/officeDocument/2006/relationships/image" Target="../media/image3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306DB-7DA3-29C6-5A40-FFADD08530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sng" dirty="0"/>
              <a:t>Otodom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FD9328-2F58-E48A-9D56-699EC8B45F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Poland house market analysis.</a:t>
            </a:r>
          </a:p>
          <a:p>
            <a:r>
              <a:rPr lang="en-US" b="1" dirty="0"/>
              <a:t>Rent or Buy?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E8F326-C366-57A9-679C-5297619738C0}"/>
              </a:ext>
            </a:extLst>
          </p:cNvPr>
          <p:cNvSpPr txBox="1"/>
          <p:nvPr/>
        </p:nvSpPr>
        <p:spPr>
          <a:xfrm>
            <a:off x="8376557" y="6117771"/>
            <a:ext cx="4582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Project by: </a:t>
            </a:r>
            <a:r>
              <a:rPr lang="en-US" b="1" dirty="0"/>
              <a:t>Murli Nishant Kumar</a:t>
            </a:r>
          </a:p>
        </p:txBody>
      </p:sp>
    </p:spTree>
    <p:extLst>
      <p:ext uri="{BB962C8B-B14F-4D97-AF65-F5344CB8AC3E}">
        <p14:creationId xmlns:p14="http://schemas.microsoft.com/office/powerpoint/2010/main" val="2201018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AA573-254D-9639-8A6A-032BFA41F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Answer: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26535CF-18AF-209C-F236-81BF2C9078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996010"/>
              </p:ext>
            </p:extLst>
          </p:nvPr>
        </p:nvGraphicFramePr>
        <p:xfrm>
          <a:off x="3081471" y="1309132"/>
          <a:ext cx="8272329" cy="5363015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030455">
                  <a:extLst>
                    <a:ext uri="{9D8B030D-6E8A-4147-A177-3AD203B41FA5}">
                      <a16:colId xmlns:a16="http://schemas.microsoft.com/office/drawing/2014/main" val="3418371493"/>
                    </a:ext>
                  </a:extLst>
                </a:gridCol>
                <a:gridCol w="1965703">
                  <a:extLst>
                    <a:ext uri="{9D8B030D-6E8A-4147-A177-3AD203B41FA5}">
                      <a16:colId xmlns:a16="http://schemas.microsoft.com/office/drawing/2014/main" val="1088445233"/>
                    </a:ext>
                  </a:extLst>
                </a:gridCol>
                <a:gridCol w="3276171">
                  <a:extLst>
                    <a:ext uri="{9D8B030D-6E8A-4147-A177-3AD203B41FA5}">
                      <a16:colId xmlns:a16="http://schemas.microsoft.com/office/drawing/2014/main" val="1457568401"/>
                    </a:ext>
                  </a:extLst>
                </a:gridCol>
              </a:tblGrid>
              <a:tr h="459233">
                <a:tc>
                  <a:txBody>
                    <a:bodyPr/>
                    <a:lstStyle/>
                    <a:p>
                      <a:r>
                        <a:rPr lang="en-CA" sz="1800" b="1" dirty="0">
                          <a:solidFill>
                            <a:srgbClr val="000000"/>
                          </a:solidFill>
                          <a:effectLst/>
                        </a:rPr>
                        <a:t>SUBURB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</a:rPr>
                        <a:t>COUNT(1)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</a:rPr>
                        <a:t>AVG_PRICE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909063062"/>
                  </a:ext>
                </a:extLst>
              </a:tr>
              <a:tr h="459233">
                <a:tc>
                  <a:txBody>
                    <a:bodyPr/>
                    <a:lstStyle/>
                    <a:p>
                      <a:r>
                        <a:rPr lang="en-CA" sz="1800" b="1" dirty="0" err="1">
                          <a:solidFill>
                            <a:srgbClr val="000000"/>
                          </a:solidFill>
                          <a:effectLst/>
                        </a:rPr>
                        <a:t>Praga-Południe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888633.16666667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4211856347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r>
                        <a:rPr lang="en-CA" sz="1800" b="1" dirty="0" err="1">
                          <a:solidFill>
                            <a:srgbClr val="000000"/>
                          </a:solidFill>
                          <a:effectLst/>
                        </a:rPr>
                        <a:t>Bielany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893200.00000000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1687446848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r>
                        <a:rPr lang="en-CA" sz="1800" b="1" dirty="0" err="1">
                          <a:solidFill>
                            <a:srgbClr val="000000"/>
                          </a:solidFill>
                          <a:effectLst/>
                        </a:rPr>
                        <a:t>Mokotów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916087.50000000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966866160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r>
                        <a:rPr lang="en-CA" sz="1800" b="1" dirty="0">
                          <a:solidFill>
                            <a:srgbClr val="000000"/>
                          </a:solidFill>
                          <a:effectLst/>
                        </a:rPr>
                        <a:t>Ursus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871110.75000000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198521586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r>
                        <a:rPr lang="en-CA" sz="1800" b="1" dirty="0" err="1">
                          <a:solidFill>
                            <a:srgbClr val="000000"/>
                          </a:solidFill>
                          <a:effectLst/>
                        </a:rPr>
                        <a:t>Wola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</a:rPr>
                        <a:t>929333.33333333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2740024427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r>
                        <a:rPr lang="en-CA" sz="1800" b="1" dirty="0" err="1">
                          <a:solidFill>
                            <a:srgbClr val="000000"/>
                          </a:solidFill>
                          <a:effectLst/>
                        </a:rPr>
                        <a:t>Białołęka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929333.33333333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2935495037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</a:rPr>
                        <a:t>Bemowo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932666.66666667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2406818599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</a:rPr>
                        <a:t>Włochy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917530.00000000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1617834916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</a:rPr>
                        <a:t>Wilanów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</a:rPr>
                        <a:t>895000.00000000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2384329474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</a:rPr>
                        <a:t>Ursynów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2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</a:rPr>
                        <a:t>878210.00000000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1213031322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br>
                        <a:rPr lang="en-CA" sz="1800">
                          <a:effectLst/>
                        </a:rPr>
                      </a:br>
                      <a:endParaRPr lang="en-CA" sz="1800">
                        <a:effectLst/>
                        <a:latin typeface="Helvetica" pitchFamily="2" charset="0"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</a:rPr>
                        <a:t>864000.00000000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530148971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</a:rPr>
                        <a:t>Wawer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</a:rPr>
                        <a:t>928000.00000000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3410930234"/>
                  </a:ext>
                </a:extLst>
              </a:tr>
              <a:tr h="351879">
                <a:tc>
                  <a:txBody>
                    <a:bodyPr/>
                    <a:lstStyle/>
                    <a:p>
                      <a:r>
                        <a:rPr lang="en-CA" sz="1800" b="1">
                          <a:solidFill>
                            <a:srgbClr val="000000"/>
                          </a:solidFill>
                          <a:effectLst/>
                        </a:rPr>
                        <a:t>Targówek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CA" sz="1800">
                        <a:effectLst/>
                      </a:endParaRPr>
                    </a:p>
                  </a:txBody>
                  <a:tcPr marL="12620" marR="12620" marT="12620" marB="12620"/>
                </a:tc>
                <a:tc>
                  <a:txBody>
                    <a:bodyPr/>
                    <a:lstStyle/>
                    <a:p>
                      <a:r>
                        <a:rPr lang="en-CA" sz="1800" dirty="0">
                          <a:solidFill>
                            <a:srgbClr val="000000"/>
                          </a:solidFill>
                          <a:effectLst/>
                        </a:rPr>
                        <a:t>915000.00000000</a:t>
                      </a:r>
                      <a:endParaRPr lang="en-CA" sz="1800" dirty="0">
                        <a:effectLst/>
                      </a:endParaRPr>
                    </a:p>
                  </a:txBody>
                  <a:tcPr marL="12620" marR="12620" marT="12620" marB="12620"/>
                </a:tc>
                <a:extLst>
                  <a:ext uri="{0D108BD9-81ED-4DB2-BD59-A6C34878D82A}">
                    <a16:rowId xmlns:a16="http://schemas.microsoft.com/office/drawing/2014/main" val="32539441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32705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127560-D627-A7A2-57D9-A59703A77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CA" sz="2100" b="1">
                <a:effectLst/>
              </a:rPr>
              <a:t>3. What size of an apartment can I expect with a monthly rent of 3000 to 4000 PLN in</a:t>
            </a:r>
            <a:br>
              <a:rPr lang="en-CA" sz="2100" b="1">
                <a:effectLst/>
              </a:rPr>
            </a:br>
            <a:r>
              <a:rPr lang="en-CA" sz="2100" b="1">
                <a:effectLst/>
              </a:rPr>
              <a:t>different major cities of Poland?</a:t>
            </a:r>
            <a:br>
              <a:rPr lang="en-CA" sz="2100">
                <a:effectLst/>
              </a:rPr>
            </a:br>
            <a:endParaRPr lang="en-US" sz="210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1C207DB-0FC2-5699-691A-554D499E72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83197"/>
            <a:ext cx="5257800" cy="3919009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40D0D19-D0B0-9511-C413-44B0C7ADBA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8907603"/>
              </p:ext>
            </p:extLst>
          </p:nvPr>
        </p:nvGraphicFramePr>
        <p:xfrm>
          <a:off x="838200" y="2007849"/>
          <a:ext cx="3450771" cy="4351339"/>
        </p:xfrm>
        <a:graphic>
          <a:graphicData uri="http://schemas.openxmlformats.org/drawingml/2006/table">
            <a:tbl>
              <a:tblPr/>
              <a:tblGrid>
                <a:gridCol w="1496352">
                  <a:extLst>
                    <a:ext uri="{9D8B030D-6E8A-4147-A177-3AD203B41FA5}">
                      <a16:colId xmlns:a16="http://schemas.microsoft.com/office/drawing/2014/main" val="3164895126"/>
                    </a:ext>
                  </a:extLst>
                </a:gridCol>
                <a:gridCol w="1954419">
                  <a:extLst>
                    <a:ext uri="{9D8B030D-6E8A-4147-A177-3AD203B41FA5}">
                      <a16:colId xmlns:a16="http://schemas.microsoft.com/office/drawing/2014/main" val="1316000793"/>
                    </a:ext>
                  </a:extLst>
                </a:gridCol>
              </a:tblGrid>
              <a:tr h="595659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CITY</a:t>
                      </a:r>
                      <a:endParaRPr lang="en-CA" sz="120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AVG_AREA</a:t>
                      </a:r>
                      <a:endParaRPr lang="en-CA" sz="1200" dirty="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7373749"/>
                  </a:ext>
                </a:extLst>
              </a:tr>
              <a:tr h="595659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Kraków</a:t>
                      </a:r>
                      <a:endParaRPr lang="en-CA" sz="120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52.464285714</a:t>
                      </a:r>
                      <a:endParaRPr lang="en-CA" sz="1200" dirty="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8349606"/>
                  </a:ext>
                </a:extLst>
              </a:tr>
              <a:tr h="595659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Wrocław</a:t>
                      </a:r>
                      <a:endParaRPr lang="en-CA" sz="120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52.790227273</a:t>
                      </a:r>
                      <a:endParaRPr lang="en-CA" sz="120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993430"/>
                  </a:ext>
                </a:extLst>
              </a:tr>
              <a:tr h="595659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Gdańsk</a:t>
                      </a:r>
                      <a:endParaRPr lang="en-CA" sz="120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53.349923664</a:t>
                      </a:r>
                      <a:endParaRPr lang="en-CA" sz="120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7211213"/>
                  </a:ext>
                </a:extLst>
              </a:tr>
              <a:tr h="595659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Łódź</a:t>
                      </a:r>
                      <a:endParaRPr lang="en-CA" sz="120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53.578450704</a:t>
                      </a:r>
                      <a:endParaRPr lang="en-CA" sz="120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8874345"/>
                  </a:ext>
                </a:extLst>
              </a:tr>
              <a:tr h="595659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Katowice</a:t>
                      </a:r>
                      <a:endParaRPr lang="en-CA" sz="120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54.3325</a:t>
                      </a:r>
                      <a:endParaRPr lang="en-CA" sz="120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6277971"/>
                  </a:ext>
                </a:extLst>
              </a:tr>
              <a:tr h="777385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Warszawa</a:t>
                      </a:r>
                      <a:endParaRPr lang="en-CA" sz="120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54.803481481</a:t>
                      </a:r>
                      <a:endParaRPr lang="en-CA" sz="1200" dirty="0">
                        <a:effectLst/>
                      </a:endParaRPr>
                    </a:p>
                  </a:txBody>
                  <a:tcPr marL="25240" marR="25240" marT="25240" marB="252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2459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7854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B19BED-9787-4667-C1E6-2E7C89E7E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CA" sz="2100" b="1"/>
              <a:t>4</a:t>
            </a:r>
            <a:r>
              <a:rPr lang="en-CA" sz="2100" b="1">
                <a:effectLst/>
              </a:rPr>
              <a:t>. What are the most expensive apartments in major cities of Poland? Display the ad</a:t>
            </a:r>
            <a:br>
              <a:rPr lang="en-CA" sz="2100" b="1">
                <a:effectLst/>
              </a:rPr>
            </a:br>
            <a:r>
              <a:rPr lang="en-CA" sz="2100" b="1">
                <a:effectLst/>
              </a:rPr>
              <a:t>title in English along with city, suburb, cost, size.</a:t>
            </a:r>
            <a:br>
              <a:rPr lang="en-CA" sz="2100">
                <a:effectLst/>
                <a:latin typeface="Helvetica" pitchFamily="2" charset="0"/>
              </a:rPr>
            </a:br>
            <a:endParaRPr lang="en-US" sz="21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4D8017A-DB2C-E018-F761-FFEAD79BC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3033" y="2621503"/>
            <a:ext cx="4690767" cy="3488903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16B00C8-1158-1042-5FA3-0EB2D324CD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78992"/>
              </p:ext>
            </p:extLst>
          </p:nvPr>
        </p:nvGraphicFramePr>
        <p:xfrm>
          <a:off x="838200" y="2099649"/>
          <a:ext cx="6126118" cy="4351340"/>
        </p:xfrm>
        <a:graphic>
          <a:graphicData uri="http://schemas.openxmlformats.org/drawingml/2006/table">
            <a:tbl>
              <a:tblPr/>
              <a:tblGrid>
                <a:gridCol w="179239">
                  <a:extLst>
                    <a:ext uri="{9D8B030D-6E8A-4147-A177-3AD203B41FA5}">
                      <a16:colId xmlns:a16="http://schemas.microsoft.com/office/drawing/2014/main" val="2764979518"/>
                    </a:ext>
                  </a:extLst>
                </a:gridCol>
                <a:gridCol w="1536331">
                  <a:extLst>
                    <a:ext uri="{9D8B030D-6E8A-4147-A177-3AD203B41FA5}">
                      <a16:colId xmlns:a16="http://schemas.microsoft.com/office/drawing/2014/main" val="2789240994"/>
                    </a:ext>
                  </a:extLst>
                </a:gridCol>
                <a:gridCol w="294463">
                  <a:extLst>
                    <a:ext uri="{9D8B030D-6E8A-4147-A177-3AD203B41FA5}">
                      <a16:colId xmlns:a16="http://schemas.microsoft.com/office/drawing/2014/main" val="3818455756"/>
                    </a:ext>
                  </a:extLst>
                </a:gridCol>
                <a:gridCol w="659342">
                  <a:extLst>
                    <a:ext uri="{9D8B030D-6E8A-4147-A177-3AD203B41FA5}">
                      <a16:colId xmlns:a16="http://schemas.microsoft.com/office/drawing/2014/main" val="1227291322"/>
                    </a:ext>
                  </a:extLst>
                </a:gridCol>
                <a:gridCol w="377681">
                  <a:extLst>
                    <a:ext uri="{9D8B030D-6E8A-4147-A177-3AD203B41FA5}">
                      <a16:colId xmlns:a16="http://schemas.microsoft.com/office/drawing/2014/main" val="510163285"/>
                    </a:ext>
                  </a:extLst>
                </a:gridCol>
                <a:gridCol w="480103">
                  <a:extLst>
                    <a:ext uri="{9D8B030D-6E8A-4147-A177-3AD203B41FA5}">
                      <a16:colId xmlns:a16="http://schemas.microsoft.com/office/drawing/2014/main" val="614317690"/>
                    </a:ext>
                  </a:extLst>
                </a:gridCol>
                <a:gridCol w="2598959">
                  <a:extLst>
                    <a:ext uri="{9D8B030D-6E8A-4147-A177-3AD203B41FA5}">
                      <a16:colId xmlns:a16="http://schemas.microsoft.com/office/drawing/2014/main" val="4058047617"/>
                    </a:ext>
                  </a:extLst>
                </a:gridCol>
              </a:tblGrid>
              <a:tr h="517856"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RN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TITLE_ENG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CITY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SUBURB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PRICE_NEW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SURFACE_NEW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URL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2528066"/>
                  </a:ext>
                </a:extLst>
              </a:tr>
              <a:tr h="638914"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23764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2pok in Śródmieście, very close to the old town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Gdańsk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Śródmieście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15000000.00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350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u="sng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hlinkClick r:id="rId3"/>
                        </a:rPr>
                        <a:t>https://www.otodom.pl/pl/oferta/dom-350-m-warszawa-ID4eb1H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7554546"/>
                  </a:ext>
                </a:extLst>
              </a:tr>
              <a:tr h="638914"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17151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2-room apartment 42m2 + loggia without commission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Katowice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Koszutka</a:t>
                      </a:r>
                      <a:endParaRPr lang="en-CA" sz="1000" dirty="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17720000.00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226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u="sng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hlinkClick r:id="rId4"/>
                        </a:rPr>
                        <a:t>https://www.otodom.pl/pl/oferta/apartament-fort-cze-z-tarasem-na-dachu-500m2-ID4jNhn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5926343"/>
                  </a:ext>
                </a:extLst>
              </a:tr>
              <a:tr h="638914"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55968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Apartment in a representative tenement house!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Kraków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Grzegórzki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16000000.00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560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u="sng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hlinkClick r:id="rId5"/>
                        </a:rPr>
                        <a:t>https://www.otodom.pl/pl/oferta/ultra-nowoczesny-dom-wykonczony-pod-klucz-ID4hXp1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661151"/>
                  </a:ext>
                </a:extLst>
              </a:tr>
              <a:tr h="638914"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55351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Delux apartment in the heart of Powiśle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Warszawa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Wesoła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20000000.00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577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u="sng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hlinkClick r:id="rId6"/>
                        </a:rPr>
                        <a:t>https://www.otodom.pl/pl/oferta/topowa-lokalizacja-apartament-z-basenem-ID4iZEj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67553421"/>
                  </a:ext>
                </a:extLst>
              </a:tr>
              <a:tr h="638914"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32257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3-room apartment 55m2 + 2 gardens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Wrocław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Przedmieście Oławskie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9450000.00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349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u="sng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hlinkClick r:id="rId7"/>
                        </a:rPr>
                        <a:t>https://www.otodom.pl/pl/oferta/ks-witolda-cale-10-pietro-penthouse-350mkw-ID4im01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75937160"/>
                  </a:ext>
                </a:extLst>
              </a:tr>
              <a:tr h="638914">
                <a:tc>
                  <a:txBody>
                    <a:bodyPr/>
                    <a:lstStyle/>
                    <a:p>
                      <a:r>
                        <a:rPr lang="en-CA" sz="10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25793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 rooms 2 20m2 balconies ideal for investments.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Łódź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Łódź-Polesie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7500000.00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570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000" u="sng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  <a:hlinkClick r:id="rId8"/>
                        </a:rPr>
                        <a:t>https://www.otodom.pl/pl/oferta/ekskluzywna-willa-obok-lasku-wolskiego-ID4iLkz</a:t>
                      </a:r>
                      <a:endParaRPr lang="en-CA" sz="1000">
                        <a:effectLst/>
                      </a:endParaRPr>
                    </a:p>
                  </a:txBody>
                  <a:tcPr marL="16814" marR="16814" marT="16814" marB="16814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76707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8227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B3AF1A-B609-46C3-0D8F-31C925F72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41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5. </a:t>
            </a:r>
            <a:r>
              <a:rPr lang="en-US" sz="41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What is the percentage of private &amp; business ads on </a:t>
            </a:r>
            <a:r>
              <a:rPr lang="en-US" sz="41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</a:t>
            </a:r>
            <a:r>
              <a:rPr lang="en-US" sz="41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todom?</a:t>
            </a:r>
            <a:br>
              <a:rPr lang="en-US" sz="410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41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8B22C-1534-D1C6-BBBD-D80B93DC1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4608" y="2724430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Answer: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1471FB-C4BB-315C-6015-D9BD60C9B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608" y="3088077"/>
            <a:ext cx="6846363" cy="70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074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BA7E8B-7B09-2A3E-C43A-B7698D18C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sz="2100" b="1"/>
              <a:t>6. </a:t>
            </a:r>
            <a:r>
              <a:rPr lang="en-CA" sz="2100" b="1">
                <a:effectLst/>
              </a:rPr>
              <a:t>What is the avg sale price for apartments within 50-70 m2 area in major cities of</a:t>
            </a:r>
            <a:br>
              <a:rPr lang="en-CA" sz="2100" b="1">
                <a:effectLst/>
              </a:rPr>
            </a:br>
            <a:r>
              <a:rPr lang="en-CA" sz="2100" b="1">
                <a:effectLst/>
              </a:rPr>
              <a:t>Poland?</a:t>
            </a:r>
            <a:br>
              <a:rPr lang="en-CA" sz="2100">
                <a:effectLst/>
                <a:latin typeface="Helvetica" pitchFamily="2" charset="0"/>
              </a:rPr>
            </a:br>
            <a:endParaRPr lang="en-US" sz="210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142720-E712-1250-DE9E-8A18647B5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319" y="1926266"/>
            <a:ext cx="4578499" cy="3815416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B8A016D-F514-85F1-AA86-C90755A787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3934907"/>
              </p:ext>
            </p:extLst>
          </p:nvPr>
        </p:nvGraphicFramePr>
        <p:xfrm>
          <a:off x="969181" y="1926266"/>
          <a:ext cx="3963862" cy="4351339"/>
        </p:xfrm>
        <a:graphic>
          <a:graphicData uri="http://schemas.openxmlformats.org/drawingml/2006/table">
            <a:tbl>
              <a:tblPr/>
              <a:tblGrid>
                <a:gridCol w="1428157">
                  <a:extLst>
                    <a:ext uri="{9D8B030D-6E8A-4147-A177-3AD203B41FA5}">
                      <a16:colId xmlns:a16="http://schemas.microsoft.com/office/drawing/2014/main" val="3189160116"/>
                    </a:ext>
                  </a:extLst>
                </a:gridCol>
                <a:gridCol w="2535705">
                  <a:extLst>
                    <a:ext uri="{9D8B030D-6E8A-4147-A177-3AD203B41FA5}">
                      <a16:colId xmlns:a16="http://schemas.microsoft.com/office/drawing/2014/main" val="4265749756"/>
                    </a:ext>
                  </a:extLst>
                </a:gridCol>
              </a:tblGrid>
              <a:tr h="621620">
                <a:tc>
                  <a:txBody>
                    <a:bodyPr/>
                    <a:lstStyle/>
                    <a:p>
                      <a:r>
                        <a:rPr lang="en-CA" sz="12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CITY</a:t>
                      </a:r>
                      <a:endParaRPr lang="en-CA" sz="1200" dirty="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AVG_SALE_PRICE</a:t>
                      </a:r>
                      <a:endParaRPr lang="en-CA" sz="1200" dirty="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0359486"/>
                  </a:ext>
                </a:extLst>
              </a:tr>
              <a:tr h="621620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Gdańsk</a:t>
                      </a:r>
                      <a:endParaRPr lang="en-CA" sz="120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666452.44</a:t>
                      </a:r>
                      <a:endParaRPr lang="en-CA" sz="120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5802829"/>
                  </a:ext>
                </a:extLst>
              </a:tr>
              <a:tr h="431973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Łódź</a:t>
                      </a:r>
                      <a:endParaRPr lang="en-CA" sz="120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656937.92</a:t>
                      </a:r>
                      <a:endParaRPr lang="en-CA" sz="120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8603594"/>
                  </a:ext>
                </a:extLst>
              </a:tr>
              <a:tr h="621620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Katowice</a:t>
                      </a:r>
                      <a:endParaRPr lang="en-CA" sz="120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649845.75</a:t>
                      </a:r>
                      <a:endParaRPr lang="en-CA" sz="1200" dirty="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6421033"/>
                  </a:ext>
                </a:extLst>
              </a:tr>
              <a:tr h="621620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Wrocław</a:t>
                      </a:r>
                      <a:endParaRPr lang="en-CA" sz="120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649449.23</a:t>
                      </a:r>
                      <a:endParaRPr lang="en-CA" sz="120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343522"/>
                  </a:ext>
                </a:extLst>
              </a:tr>
              <a:tr h="811266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Warszawa</a:t>
                      </a:r>
                      <a:endParaRPr lang="en-CA" sz="120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649204.64</a:t>
                      </a:r>
                      <a:endParaRPr lang="en-CA" sz="120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0468526"/>
                  </a:ext>
                </a:extLst>
              </a:tr>
              <a:tr h="621620">
                <a:tc>
                  <a:txBody>
                    <a:bodyPr/>
                    <a:lstStyle/>
                    <a:p>
                      <a:r>
                        <a:rPr lang="en-CA" sz="12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Kraków</a:t>
                      </a:r>
                      <a:endParaRPr lang="en-CA" sz="120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634435.57</a:t>
                      </a:r>
                      <a:endParaRPr lang="en-CA" sz="1200" dirty="0">
                        <a:effectLst/>
                      </a:endParaRPr>
                    </a:p>
                  </a:txBody>
                  <a:tcPr marL="26340" marR="26340" marT="26340" marB="2634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4506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612721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C4174B-5455-B3E8-A77B-4DEFB51E7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7.</a:t>
            </a:r>
            <a:r>
              <a:rPr lang="en-US" sz="16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What is the average rental price for apartments in warsaw in different suburbs?</a:t>
            </a:r>
            <a:br>
              <a:rPr lang="en-US" sz="16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16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Categorize the result based on surface area 0-50, 50-100 and over 100.</a:t>
            </a:r>
            <a:br>
              <a:rPr lang="en-US" sz="160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1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26032" y="1067264"/>
            <a:ext cx="1021458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94CBF1F-B22D-F74E-B878-2CDC16C69C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3263675"/>
              </p:ext>
            </p:extLst>
          </p:nvPr>
        </p:nvGraphicFramePr>
        <p:xfrm>
          <a:off x="1809336" y="2091095"/>
          <a:ext cx="8576794" cy="4206256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1453269">
                  <a:extLst>
                    <a:ext uri="{9D8B030D-6E8A-4147-A177-3AD203B41FA5}">
                      <a16:colId xmlns:a16="http://schemas.microsoft.com/office/drawing/2014/main" val="3524898764"/>
                    </a:ext>
                  </a:extLst>
                </a:gridCol>
                <a:gridCol w="2308703">
                  <a:extLst>
                    <a:ext uri="{9D8B030D-6E8A-4147-A177-3AD203B41FA5}">
                      <a16:colId xmlns:a16="http://schemas.microsoft.com/office/drawing/2014/main" val="2673491893"/>
                    </a:ext>
                  </a:extLst>
                </a:gridCol>
                <a:gridCol w="2401278">
                  <a:extLst>
                    <a:ext uri="{9D8B030D-6E8A-4147-A177-3AD203B41FA5}">
                      <a16:colId xmlns:a16="http://schemas.microsoft.com/office/drawing/2014/main" val="1281179688"/>
                    </a:ext>
                  </a:extLst>
                </a:gridCol>
                <a:gridCol w="2413544">
                  <a:extLst>
                    <a:ext uri="{9D8B030D-6E8A-4147-A177-3AD203B41FA5}">
                      <a16:colId xmlns:a16="http://schemas.microsoft.com/office/drawing/2014/main" val="1678723707"/>
                    </a:ext>
                  </a:extLst>
                </a:gridCol>
              </a:tblGrid>
              <a:tr h="277335">
                <a:tc>
                  <a:txBody>
                    <a:bodyPr/>
                    <a:lstStyle/>
                    <a:p>
                      <a:r>
                        <a:rPr lang="en-CA" sz="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SUBURB</a:t>
                      </a:r>
                      <a:endParaRPr lang="en-CA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65000" marT="65000" marB="6500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AVG_PRICE_UPTO_50</a:t>
                      </a:r>
                      <a:endParaRPr lang="en-CA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65000" marT="65000" marB="6500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AVG_PRICE_UPTO_100</a:t>
                      </a:r>
                      <a:endParaRPr lang="en-CA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65000" marT="65000" marB="6500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9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AVG_PRICE_OVER_100</a:t>
                      </a:r>
                      <a:endParaRPr lang="en-CA" sz="9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65000" marT="65000" marB="6500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8F9A9D">
                          <a:alpha val="60000"/>
                        </a:srgb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0300298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Bemowo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2395.90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5466.73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14277.41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6111534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Ursus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2737.28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4725.64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14035.39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1037678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Białołęka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2656.98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4653.86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12150.57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1908368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Żoliborz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2017.40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4116.67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5000.00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237256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Wola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2761.51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5051.66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10194.67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8807532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Śródmieście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2931.13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4655.97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9481.25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48835168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Włochy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2715.41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5374.26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10342.26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5518159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Praga-Północ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2802.78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4460.63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10352.70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5107895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Wilanów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2587.50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5008.38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14150.67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7074496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Targówek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2533.81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5657.36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12878.00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0483190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Wesoła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3050.00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5628.50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21000.00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1777179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Bielany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2902.58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5281.36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10936.17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4459249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Ursynów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2791.55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5951.30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15605.67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7989414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Rembertów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0.00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5460.00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6565.00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834654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Praga-Południe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3063.21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4824.95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13734.78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347201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Mokotów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2515.78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5566.98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12678.30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402850"/>
                  </a:ext>
                </a:extLst>
              </a:tr>
              <a:tr h="231113">
                <a:tc>
                  <a:txBody>
                    <a:bodyPr/>
                    <a:lstStyle/>
                    <a:p>
                      <a:r>
                        <a:rPr lang="en-CA" sz="7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Wawer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1777.78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5452.14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Helvetica Neue" panose="02000503000000020004" pitchFamily="2" charset="0"/>
                        </a:rPr>
                        <a:t>15510.00</a:t>
                      </a:r>
                      <a:endParaRPr lang="en-CA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</a:endParaRPr>
                    </a:p>
                  </a:txBody>
                  <a:tcPr marL="108334" marR="56334" marT="56334" marB="56334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B4BCBE">
                        <a:alpha val="34902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642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69758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63F33F-A70C-0229-7679-FBC7E0804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sz="1400" b="1"/>
              <a:t>8.</a:t>
            </a:r>
            <a:r>
              <a:rPr lang="en-CA" sz="1400" b="1">
                <a:effectLst/>
              </a:rPr>
              <a:t> Which are the top 3 most luxurious neighborhoods in Warsaw? Luxurious</a:t>
            </a:r>
            <a:br>
              <a:rPr lang="en-CA" sz="1400" b="1">
                <a:effectLst/>
              </a:rPr>
            </a:br>
            <a:r>
              <a:rPr lang="en-CA" sz="1400" b="1">
                <a:effectLst/>
              </a:rPr>
              <a:t>neighborhoods can be defined as suburbs which has the most no of of apartments</a:t>
            </a:r>
            <a:br>
              <a:rPr lang="en-CA" sz="1400" b="1">
                <a:effectLst/>
              </a:rPr>
            </a:br>
            <a:r>
              <a:rPr lang="en-CA" sz="1400" b="1">
                <a:effectLst/>
              </a:rPr>
              <a:t>costing over 2M in cost.</a:t>
            </a:r>
            <a:br>
              <a:rPr lang="en-CA" sz="1400" b="1">
                <a:effectLst/>
              </a:rPr>
            </a:br>
            <a:endParaRPr lang="en-US" sz="1400" b="1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D8F4F64-ECF5-7CD6-6E9F-DDE0C48B0D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3433" y="2107149"/>
            <a:ext cx="4670367" cy="3995758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2CECA2E-B07E-2368-42A8-6B30F6DB5B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191885"/>
              </p:ext>
            </p:extLst>
          </p:nvPr>
        </p:nvGraphicFramePr>
        <p:xfrm>
          <a:off x="838200" y="3221732"/>
          <a:ext cx="4410343" cy="1402080"/>
        </p:xfrm>
        <a:graphic>
          <a:graphicData uri="http://schemas.openxmlformats.org/drawingml/2006/table">
            <a:tbl>
              <a:tblPr/>
              <a:tblGrid>
                <a:gridCol w="1114974">
                  <a:extLst>
                    <a:ext uri="{9D8B030D-6E8A-4147-A177-3AD203B41FA5}">
                      <a16:colId xmlns:a16="http://schemas.microsoft.com/office/drawing/2014/main" val="2597323783"/>
                    </a:ext>
                  </a:extLst>
                </a:gridCol>
                <a:gridCol w="3295369">
                  <a:extLst>
                    <a:ext uri="{9D8B030D-6E8A-4147-A177-3AD203B41FA5}">
                      <a16:colId xmlns:a16="http://schemas.microsoft.com/office/drawing/2014/main" val="3205214796"/>
                    </a:ext>
                  </a:extLst>
                </a:gridCol>
              </a:tblGrid>
              <a:tr h="104775">
                <a:tc>
                  <a:txBody>
                    <a:bodyPr/>
                    <a:lstStyle/>
                    <a:p>
                      <a:r>
                        <a:rPr lang="en-CA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SUBURB</a:t>
                      </a:r>
                      <a:endParaRPr lang="en-CA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LUXURIOUS_APARTMENTS</a:t>
                      </a:r>
                      <a:endParaRPr lang="en-CA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8314597"/>
                  </a:ext>
                </a:extLst>
              </a:tr>
              <a:tr h="114300">
                <a:tc>
                  <a:txBody>
                    <a:bodyPr/>
                    <a:lstStyle/>
                    <a:p>
                      <a:r>
                        <a:rPr lang="en-CA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Mokotów</a:t>
                      </a:r>
                      <a:endParaRPr lang="en-CA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33</a:t>
                      </a:r>
                      <a:endParaRPr lang="en-CA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8833499"/>
                  </a:ext>
                </a:extLst>
              </a:tr>
              <a:tr h="104775">
                <a:tc>
                  <a:txBody>
                    <a:bodyPr/>
                    <a:lstStyle/>
                    <a:p>
                      <a:r>
                        <a:rPr lang="en-CA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Wola</a:t>
                      </a:r>
                      <a:endParaRPr lang="en-CA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31</a:t>
                      </a:r>
                      <a:endParaRPr lang="en-CA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8484498"/>
                  </a:ext>
                </a:extLst>
              </a:tr>
              <a:tr h="104775">
                <a:tc>
                  <a:txBody>
                    <a:bodyPr/>
                    <a:lstStyle/>
                    <a:p>
                      <a:r>
                        <a:rPr lang="en-CA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Włochy</a:t>
                      </a:r>
                      <a:endParaRPr lang="en-CA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25</a:t>
                      </a:r>
                      <a:endParaRPr lang="en-CA" dirty="0">
                        <a:effectLst/>
                      </a:endParaRPr>
                    </a:p>
                  </a:txBody>
                  <a:tcPr marL="38100" marR="38100" marT="38100" marB="381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87111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4987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9A320C9-9735-4D13-8279-C1C674841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92544CF4-9B52-4A7B-A4B3-88C72729B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7126"/>
            <a:ext cx="11167447" cy="2018806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75862C5-5C00-4421-BC7B-9B7B86DBC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B6CFB5-6815-414D-16CD-0FE906D36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2200" b="1"/>
              <a:t>9.</a:t>
            </a:r>
            <a:r>
              <a:rPr lang="en-CA" sz="2200" b="1">
                <a:effectLst/>
              </a:rPr>
              <a:t> Most small families would be looking for apartment with 40-60 m2 in size. Identify</a:t>
            </a:r>
            <a:br>
              <a:rPr lang="en-CA" sz="2200" b="1">
                <a:effectLst/>
              </a:rPr>
            </a:br>
            <a:r>
              <a:rPr lang="en-CA" sz="2200" b="1">
                <a:effectLst/>
              </a:rPr>
              <a:t>the top 5 most affordable neighborhoods in warsaw.</a:t>
            </a:r>
            <a:br>
              <a:rPr lang="en-CA" sz="2200">
                <a:effectLst/>
              </a:rPr>
            </a:br>
            <a:endParaRPr lang="en-US" sz="22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9440EF-9BE9-4AE9-8C28-00B02296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462E2C0-38DA-5F8D-999A-6903ACCBF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0721" y="2500681"/>
            <a:ext cx="4674374" cy="3532008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6829033-A140-7525-8A74-B8EC1530A8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5892252"/>
              </p:ext>
            </p:extLst>
          </p:nvPr>
        </p:nvGraphicFramePr>
        <p:xfrm>
          <a:off x="1254168" y="2269730"/>
          <a:ext cx="5353202" cy="4351339"/>
        </p:xfrm>
        <a:graphic>
          <a:graphicData uri="http://schemas.openxmlformats.org/drawingml/2006/table">
            <a:tbl>
              <a:tblPr/>
              <a:tblGrid>
                <a:gridCol w="1526131">
                  <a:extLst>
                    <a:ext uri="{9D8B030D-6E8A-4147-A177-3AD203B41FA5}">
                      <a16:colId xmlns:a16="http://schemas.microsoft.com/office/drawing/2014/main" val="2914783821"/>
                    </a:ext>
                  </a:extLst>
                </a:gridCol>
                <a:gridCol w="1314821">
                  <a:extLst>
                    <a:ext uri="{9D8B030D-6E8A-4147-A177-3AD203B41FA5}">
                      <a16:colId xmlns:a16="http://schemas.microsoft.com/office/drawing/2014/main" val="1140918052"/>
                    </a:ext>
                  </a:extLst>
                </a:gridCol>
                <a:gridCol w="2512250">
                  <a:extLst>
                    <a:ext uri="{9D8B030D-6E8A-4147-A177-3AD203B41FA5}">
                      <a16:colId xmlns:a16="http://schemas.microsoft.com/office/drawing/2014/main" val="908572919"/>
                    </a:ext>
                  </a:extLst>
                </a:gridCol>
              </a:tblGrid>
              <a:tr h="997182">
                <a:tc>
                  <a:txBody>
                    <a:bodyPr/>
                    <a:lstStyle/>
                    <a:p>
                      <a:r>
                        <a:rPr lang="en-CA" sz="15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SUBURB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500" b="1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AVG_PRICE</a:t>
                      </a:r>
                      <a:endParaRPr lang="en-CA" sz="1500" dirty="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5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NO_OF_APARTMENTS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0B3B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0074224"/>
                  </a:ext>
                </a:extLst>
              </a:tr>
              <a:tr h="530967">
                <a:tc>
                  <a:txBody>
                    <a:bodyPr/>
                    <a:lstStyle/>
                    <a:p>
                      <a:r>
                        <a:rPr lang="en-CA" sz="15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Wawer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5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2824.00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5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10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3992530"/>
                  </a:ext>
                </a:extLst>
              </a:tr>
              <a:tr h="530967">
                <a:tc>
                  <a:txBody>
                    <a:bodyPr/>
                    <a:lstStyle/>
                    <a:p>
                      <a:r>
                        <a:rPr lang="en-CA" sz="15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Ursus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5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2919.18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5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22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6657229"/>
                  </a:ext>
                </a:extLst>
              </a:tr>
              <a:tr h="997182">
                <a:tc>
                  <a:txBody>
                    <a:bodyPr/>
                    <a:lstStyle/>
                    <a:p>
                      <a:r>
                        <a:rPr lang="en-CA" sz="1500" b="1" dirty="0" err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Praga-Północ</a:t>
                      </a:r>
                      <a:endParaRPr lang="en-CA" sz="1500" dirty="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5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3047.96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5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9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2830219"/>
                  </a:ext>
                </a:extLst>
              </a:tr>
              <a:tr h="530967">
                <a:tc>
                  <a:txBody>
                    <a:bodyPr/>
                    <a:lstStyle/>
                    <a:p>
                      <a:r>
                        <a:rPr lang="en-CA" sz="15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Bielany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5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3050.50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5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18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5126778"/>
                  </a:ext>
                </a:extLst>
              </a:tr>
              <a:tr h="764074">
                <a:tc>
                  <a:txBody>
                    <a:bodyPr/>
                    <a:lstStyle/>
                    <a:p>
                      <a:r>
                        <a:rPr lang="en-CA" sz="1500" b="1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Śródmieście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4D4D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150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3065.15</a:t>
                      </a:r>
                      <a:endParaRPr lang="en-CA" sz="150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1500" dirty="0">
                          <a:solidFill>
                            <a:srgbClr val="000000"/>
                          </a:solidFill>
                          <a:effectLst/>
                          <a:latin typeface="Helvetica Neue" panose="02000503000000020004" pitchFamily="2" charset="0"/>
                        </a:rPr>
                        <a:t>27</a:t>
                      </a:r>
                      <a:endParaRPr lang="en-CA" sz="1500" dirty="0">
                        <a:effectLst/>
                      </a:endParaRPr>
                    </a:p>
                  </a:txBody>
                  <a:tcPr marL="32376" marR="32376" marT="32376" marB="32376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13969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6747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B8DEFC-1572-DC05-9D44-AC6D8A641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3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10. </a:t>
            </a:r>
            <a:r>
              <a:rPr lang="en-US" sz="33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Which suburb in </a:t>
            </a:r>
            <a:r>
              <a:rPr lang="en-US" sz="33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</a:t>
            </a:r>
            <a:r>
              <a:rPr lang="en-US" sz="33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arsaw has the most and least no of private ads?</a:t>
            </a:r>
            <a:br>
              <a:rPr lang="en-US" sz="3300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33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ECDDE96-1BF5-1B9A-E8B2-7ADD1AD4D1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255720"/>
              </p:ext>
            </p:extLst>
          </p:nvPr>
        </p:nvGraphicFramePr>
        <p:xfrm>
          <a:off x="1253868" y="3360901"/>
          <a:ext cx="9681211" cy="1419352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4922097">
                  <a:extLst>
                    <a:ext uri="{9D8B030D-6E8A-4147-A177-3AD203B41FA5}">
                      <a16:colId xmlns:a16="http://schemas.microsoft.com/office/drawing/2014/main" val="3885635477"/>
                    </a:ext>
                  </a:extLst>
                </a:gridCol>
                <a:gridCol w="4759114">
                  <a:extLst>
                    <a:ext uri="{9D8B030D-6E8A-4147-A177-3AD203B41FA5}">
                      <a16:colId xmlns:a16="http://schemas.microsoft.com/office/drawing/2014/main" val="1207591490"/>
                    </a:ext>
                  </a:extLst>
                </a:gridCol>
              </a:tblGrid>
              <a:tr h="709676">
                <a:tc>
                  <a:txBody>
                    <a:bodyPr/>
                    <a:lstStyle/>
                    <a:p>
                      <a:r>
                        <a:rPr lang="en-CA" sz="3300" b="1">
                          <a:solidFill>
                            <a:srgbClr val="000000"/>
                          </a:solidFill>
                          <a:effectLst/>
                        </a:rPr>
                        <a:t>LEAST_PRIVATE_ADS</a:t>
                      </a:r>
                      <a:endParaRPr lang="en-CA" sz="3300">
                        <a:effectLst/>
                      </a:endParaRPr>
                    </a:p>
                  </a:txBody>
                  <a:tcPr marL="69850" marR="69850" marT="69850" marB="69850"/>
                </a:tc>
                <a:tc>
                  <a:txBody>
                    <a:bodyPr/>
                    <a:lstStyle/>
                    <a:p>
                      <a:r>
                        <a:rPr lang="en-CA" sz="3300" b="1">
                          <a:solidFill>
                            <a:srgbClr val="000000"/>
                          </a:solidFill>
                          <a:effectLst/>
                        </a:rPr>
                        <a:t>MOST_PRIVATE_ADS</a:t>
                      </a:r>
                      <a:endParaRPr lang="en-CA" sz="3300">
                        <a:effectLst/>
                      </a:endParaRPr>
                    </a:p>
                  </a:txBody>
                  <a:tcPr marL="69850" marR="69850" marT="69850" marB="69850"/>
                </a:tc>
                <a:extLst>
                  <a:ext uri="{0D108BD9-81ED-4DB2-BD59-A6C34878D82A}">
                    <a16:rowId xmlns:a16="http://schemas.microsoft.com/office/drawing/2014/main" val="3190818869"/>
                  </a:ext>
                </a:extLst>
              </a:tr>
              <a:tr h="709676">
                <a:tc>
                  <a:txBody>
                    <a:bodyPr/>
                    <a:lstStyle/>
                    <a:p>
                      <a:r>
                        <a:rPr lang="en-CA" sz="3300" b="1">
                          <a:solidFill>
                            <a:srgbClr val="000000"/>
                          </a:solidFill>
                          <a:effectLst/>
                        </a:rPr>
                        <a:t>Wesoła - 1</a:t>
                      </a:r>
                      <a:endParaRPr lang="en-CA" sz="3300">
                        <a:effectLst/>
                      </a:endParaRPr>
                    </a:p>
                  </a:txBody>
                  <a:tcPr marL="69850" marR="69850" marT="69850" marB="69850"/>
                </a:tc>
                <a:tc>
                  <a:txBody>
                    <a:bodyPr/>
                    <a:lstStyle/>
                    <a:p>
                      <a:r>
                        <a:rPr lang="en-CA" sz="3300" err="1">
                          <a:solidFill>
                            <a:srgbClr val="000000"/>
                          </a:solidFill>
                          <a:effectLst/>
                        </a:rPr>
                        <a:t>Wola</a:t>
                      </a:r>
                      <a:r>
                        <a:rPr lang="en-CA" sz="3300">
                          <a:solidFill>
                            <a:srgbClr val="000000"/>
                          </a:solidFill>
                          <a:effectLst/>
                        </a:rPr>
                        <a:t> - 82</a:t>
                      </a:r>
                      <a:endParaRPr lang="en-CA" sz="3300">
                        <a:effectLst/>
                      </a:endParaRPr>
                    </a:p>
                  </a:txBody>
                  <a:tcPr marL="69850" marR="69850" marT="69850" marB="69850"/>
                </a:tc>
                <a:extLst>
                  <a:ext uri="{0D108BD9-81ED-4DB2-BD59-A6C34878D82A}">
                    <a16:rowId xmlns:a16="http://schemas.microsoft.com/office/drawing/2014/main" val="3377971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9079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2BFA2A-2736-83B7-CBCD-1CE7E3E63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5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11.</a:t>
            </a:r>
            <a:r>
              <a:rPr lang="en-US" sz="25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What is the average rental price and sale price in some of the major cities in</a:t>
            </a:r>
            <a:br>
              <a:rPr lang="en-US" sz="25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r>
              <a:rPr lang="en-US" sz="25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Poland?</a:t>
            </a:r>
            <a:br>
              <a:rPr lang="en-US" sz="2500" b="1" kern="120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2500" b="1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B0E6BAD-6839-4FDB-63AE-43883B242D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8673787"/>
              </p:ext>
            </p:extLst>
          </p:nvPr>
        </p:nvGraphicFramePr>
        <p:xfrm>
          <a:off x="1768183" y="1845426"/>
          <a:ext cx="8652582" cy="4450306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</a:tblPr>
              <a:tblGrid>
                <a:gridCol w="2620296">
                  <a:extLst>
                    <a:ext uri="{9D8B030D-6E8A-4147-A177-3AD203B41FA5}">
                      <a16:colId xmlns:a16="http://schemas.microsoft.com/office/drawing/2014/main" val="3355075545"/>
                    </a:ext>
                  </a:extLst>
                </a:gridCol>
                <a:gridCol w="3270401">
                  <a:extLst>
                    <a:ext uri="{9D8B030D-6E8A-4147-A177-3AD203B41FA5}">
                      <a16:colId xmlns:a16="http://schemas.microsoft.com/office/drawing/2014/main" val="2992893267"/>
                    </a:ext>
                  </a:extLst>
                </a:gridCol>
                <a:gridCol w="2761885">
                  <a:extLst>
                    <a:ext uri="{9D8B030D-6E8A-4147-A177-3AD203B41FA5}">
                      <a16:colId xmlns:a16="http://schemas.microsoft.com/office/drawing/2014/main" val="2800652173"/>
                    </a:ext>
                  </a:extLst>
                </a:gridCol>
              </a:tblGrid>
              <a:tr h="635758">
                <a:tc>
                  <a:txBody>
                    <a:bodyPr/>
                    <a:lstStyle/>
                    <a:p>
                      <a:r>
                        <a:rPr lang="en-CA" sz="2100" b="0" cap="none" spc="0">
                          <a:solidFill>
                            <a:schemeClr val="bg1"/>
                          </a:solidFill>
                          <a:effectLst/>
                          <a:latin typeface="Helvetica Neue" panose="02000503000000020004" pitchFamily="2" charset="0"/>
                        </a:rPr>
                        <a:t>CITY</a:t>
                      </a:r>
                      <a:endParaRPr lang="en-CA" sz="2100" b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4609" marR="35588" marT="134315" marB="134315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b="0" cap="none" spc="0">
                          <a:solidFill>
                            <a:schemeClr val="bg1"/>
                          </a:solidFill>
                          <a:effectLst/>
                          <a:latin typeface="Helvetica Neue" panose="02000503000000020004" pitchFamily="2" charset="0"/>
                        </a:rPr>
                        <a:t>AVG_RENTAL</a:t>
                      </a:r>
                      <a:endParaRPr lang="en-CA" sz="2100" b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4609" marR="35588" marT="134315" marB="134315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b="0" cap="none" spc="0">
                          <a:solidFill>
                            <a:schemeClr val="bg1"/>
                          </a:solidFill>
                          <a:effectLst/>
                          <a:latin typeface="Helvetica Neue" panose="02000503000000020004" pitchFamily="2" charset="0"/>
                        </a:rPr>
                        <a:t>AVG_SALE</a:t>
                      </a:r>
                      <a:endParaRPr lang="en-CA" sz="2100" b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74609" marR="35588" marT="134315" marB="134315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459780"/>
                  </a:ext>
                </a:extLst>
              </a:tr>
              <a:tr h="635758">
                <a:tc>
                  <a:txBody>
                    <a:bodyPr/>
                    <a:lstStyle/>
                    <a:p>
                      <a:r>
                        <a:rPr lang="en-CA" sz="2100" b="1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Wrocław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5897.40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871702.82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39423"/>
                  </a:ext>
                </a:extLst>
              </a:tr>
              <a:tr h="635758">
                <a:tc>
                  <a:txBody>
                    <a:bodyPr/>
                    <a:lstStyle/>
                    <a:p>
                      <a:r>
                        <a:rPr lang="en-CA" sz="2100" b="1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Kraków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5763.27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854240.42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2785924"/>
                  </a:ext>
                </a:extLst>
              </a:tr>
              <a:tr h="635758">
                <a:tc>
                  <a:txBody>
                    <a:bodyPr/>
                    <a:lstStyle/>
                    <a:p>
                      <a:r>
                        <a:rPr lang="en-CA" sz="2100" b="1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Łódź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5737.53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811999.66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4113302"/>
                  </a:ext>
                </a:extLst>
              </a:tr>
              <a:tr h="635758">
                <a:tc>
                  <a:txBody>
                    <a:bodyPr/>
                    <a:lstStyle/>
                    <a:p>
                      <a:r>
                        <a:rPr lang="en-CA" sz="2100" b="1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Warszawa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5523.57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855782.52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443422"/>
                  </a:ext>
                </a:extLst>
              </a:tr>
              <a:tr h="635758">
                <a:tc>
                  <a:txBody>
                    <a:bodyPr/>
                    <a:lstStyle/>
                    <a:p>
                      <a:r>
                        <a:rPr lang="en-CA" sz="2100" b="1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Gdańsk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5330.29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850221.14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28718020"/>
                  </a:ext>
                </a:extLst>
              </a:tr>
              <a:tr h="635758">
                <a:tc>
                  <a:txBody>
                    <a:bodyPr/>
                    <a:lstStyle/>
                    <a:p>
                      <a:r>
                        <a:rPr lang="en-CA" sz="2100" b="1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Katowice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5140.42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A" sz="2100" cap="none" spc="0">
                          <a:solidFill>
                            <a:schemeClr val="tx1"/>
                          </a:solidFill>
                          <a:effectLst/>
                          <a:latin typeface="Helvetica Neue" panose="02000503000000020004" pitchFamily="2" charset="0"/>
                        </a:rPr>
                        <a:t>943282.38</a:t>
                      </a:r>
                      <a:endParaRPr lang="en-CA" sz="21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74609" marR="35588" marT="134315" marB="134315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21563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0282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541DB91-0B10-46D9-B34B-7BFF96026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49BFE5-8359-0491-99E7-BAC72DAD7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6156" y="365125"/>
            <a:ext cx="5827643" cy="1433433"/>
          </a:xfrm>
        </p:spPr>
        <p:txBody>
          <a:bodyPr anchor="b">
            <a:normAutofit/>
          </a:bodyPr>
          <a:lstStyle/>
          <a:p>
            <a:r>
              <a:rPr lang="en-US" b="1" u="sng" dirty="0"/>
              <a:t>Description</a:t>
            </a:r>
          </a:p>
        </p:txBody>
      </p:sp>
      <p:pic>
        <p:nvPicPr>
          <p:cNvPr id="5" name="Picture 4" descr="A white eagle with a crown on it&#10;&#10;Description automatically generated">
            <a:extLst>
              <a:ext uri="{FF2B5EF4-FFF2-40B4-BE49-F238E27FC236}">
                <a16:creationId xmlns:a16="http://schemas.microsoft.com/office/drawing/2014/main" id="{FC0287B8-E9E5-48E4-737B-8E335054BE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341018" y="2782956"/>
            <a:ext cx="2914429" cy="344903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F8BA6-A9B3-9122-862C-0F1060F7FF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6156" y="2055813"/>
            <a:ext cx="5827644" cy="412114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CA" sz="2000" b="0" i="0" dirty="0">
                <a:effectLst/>
                <a:latin typeface="Söhne"/>
              </a:rPr>
              <a:t>Welcome to a comprehensive guide on the housing market in Poland! Whether you're a new mover or someone interested in buying a house in this beautiful country. This analysis, will answer all the major questions you might have, providing you with valuable insights and information.</a:t>
            </a:r>
          </a:p>
          <a:p>
            <a:pPr marL="0" indent="0">
              <a:buNone/>
            </a:pPr>
            <a:endParaRPr lang="en-CA" sz="2000" dirty="0">
              <a:latin typeface="Söhne"/>
            </a:endParaRP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1137766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75687-52A1-F518-BB40-4E226D3BE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45B07-168F-C421-4DDB-350E1A1711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various properties to rent and buy in different cities in Poland depending on the budget and other important needs of a buyer.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sz="1400" dirty="0"/>
              <a:t>Otodom is a property listing website of Poland this detailed analysis all the market trends and answers all the important questions.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6854C3-7B26-FE0C-C374-E7B8888F1A38}"/>
              </a:ext>
            </a:extLst>
          </p:cNvPr>
          <p:cNvSpPr txBox="1"/>
          <p:nvPr/>
        </p:nvSpPr>
        <p:spPr>
          <a:xfrm>
            <a:off x="8444924" y="6176963"/>
            <a:ext cx="4582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Project by: </a:t>
            </a:r>
            <a:r>
              <a:rPr lang="en-US" b="1" dirty="0"/>
              <a:t>Murli Nishant Kumar</a:t>
            </a:r>
          </a:p>
        </p:txBody>
      </p:sp>
    </p:spTree>
    <p:extLst>
      <p:ext uri="{BB962C8B-B14F-4D97-AF65-F5344CB8AC3E}">
        <p14:creationId xmlns:p14="http://schemas.microsoft.com/office/powerpoint/2010/main" val="17571791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5B202-18E1-DBCA-64AB-A780AA15F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Technicality</a:t>
            </a:r>
            <a:r>
              <a:rPr lang="en-US" dirty="0"/>
              <a:t> </a:t>
            </a:r>
          </a:p>
        </p:txBody>
      </p:sp>
      <p:pic>
        <p:nvPicPr>
          <p:cNvPr id="5" name="Content Placeholder 4" descr="A white letter in a circle&#10;&#10;Description automatically generated">
            <a:extLst>
              <a:ext uri="{FF2B5EF4-FFF2-40B4-BE49-F238E27FC236}">
                <a16:creationId xmlns:a16="http://schemas.microsoft.com/office/drawing/2014/main" id="{E77AB6A5-9B02-BA54-2903-12745C9B70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76155" y="2310699"/>
            <a:ext cx="2088045" cy="2088045"/>
          </a:xfrm>
        </p:spPr>
      </p:pic>
      <p:pic>
        <p:nvPicPr>
          <p:cNvPr id="8" name="Picture 7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6C1AF551-35CB-949E-5C9C-727F026425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213638" y="2772737"/>
            <a:ext cx="4323698" cy="1021965"/>
          </a:xfrm>
          <a:prstGeom prst="rect">
            <a:avLst/>
          </a:prstGeom>
        </p:spPr>
      </p:pic>
      <p:pic>
        <p:nvPicPr>
          <p:cNvPr id="11" name="Picture 10" descr="A blue and yellow snake logo&#10;&#10;Description automatically generated">
            <a:extLst>
              <a:ext uri="{FF2B5EF4-FFF2-40B4-BE49-F238E27FC236}">
                <a16:creationId xmlns:a16="http://schemas.microsoft.com/office/drawing/2014/main" id="{74A51044-52C1-F658-FD71-520FD999C15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 flipH="1">
            <a:off x="5507533" y="4582992"/>
            <a:ext cx="2088045" cy="20880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ADEF43F-9838-68CA-6756-4B6280B14780}"/>
              </a:ext>
            </a:extLst>
          </p:cNvPr>
          <p:cNvSpPr txBox="1"/>
          <p:nvPr/>
        </p:nvSpPr>
        <p:spPr>
          <a:xfrm flipH="1">
            <a:off x="9525000" y="7011696"/>
            <a:ext cx="29391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7" tooltip="https://www.marinedatascience.co/software/index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8" tooltip="https://creativecommons.org/licenses/by-sa/3.0/"/>
              </a:rPr>
              <a:t>CC BY-SA</a:t>
            </a:r>
            <a:endParaRPr lang="en-US" sz="900"/>
          </a:p>
        </p:txBody>
      </p:sp>
      <p:pic>
        <p:nvPicPr>
          <p:cNvPr id="14" name="Picture 13" descr="A green file with white text on it&#10;&#10;Description automatically generated">
            <a:extLst>
              <a:ext uri="{FF2B5EF4-FFF2-40B4-BE49-F238E27FC236}">
                <a16:creationId xmlns:a16="http://schemas.microsoft.com/office/drawing/2014/main" id="{9B65B0C3-6142-DB91-3330-4A15477170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 flipH="1">
            <a:off x="9671957" y="2137881"/>
            <a:ext cx="2291676" cy="2291676"/>
          </a:xfrm>
          <a:prstGeom prst="rect">
            <a:avLst/>
          </a:prstGeom>
        </p:spPr>
      </p:pic>
      <p:sp>
        <p:nvSpPr>
          <p:cNvPr id="16" name="Right Arrow 15">
            <a:extLst>
              <a:ext uri="{FF2B5EF4-FFF2-40B4-BE49-F238E27FC236}">
                <a16:creationId xmlns:a16="http://schemas.microsoft.com/office/drawing/2014/main" id="{E10FDAA6-09EC-FCFC-CA71-64A530EC2CC2}"/>
              </a:ext>
            </a:extLst>
          </p:cNvPr>
          <p:cNvSpPr/>
          <p:nvPr/>
        </p:nvSpPr>
        <p:spPr>
          <a:xfrm>
            <a:off x="3289848" y="3209444"/>
            <a:ext cx="529839" cy="290557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6D8CA6F-DC6E-93A6-91EF-D63DF3133C37}"/>
              </a:ext>
            </a:extLst>
          </p:cNvPr>
          <p:cNvGrpSpPr/>
          <p:nvPr/>
        </p:nvGrpSpPr>
        <p:grpSpPr>
          <a:xfrm>
            <a:off x="8931287" y="2980564"/>
            <a:ext cx="565919" cy="621507"/>
            <a:chOff x="6622506" y="3283720"/>
            <a:chExt cx="565919" cy="621507"/>
          </a:xfrm>
        </p:grpSpPr>
        <p:sp>
          <p:nvSpPr>
            <p:cNvPr id="17" name="Right Arrow 16">
              <a:extLst>
                <a:ext uri="{FF2B5EF4-FFF2-40B4-BE49-F238E27FC236}">
                  <a16:creationId xmlns:a16="http://schemas.microsoft.com/office/drawing/2014/main" id="{8AEECD76-4696-0E44-E458-2024AF5C1EED}"/>
                </a:ext>
              </a:extLst>
            </p:cNvPr>
            <p:cNvSpPr/>
            <p:nvPr/>
          </p:nvSpPr>
          <p:spPr>
            <a:xfrm>
              <a:off x="6622506" y="3283720"/>
              <a:ext cx="529839" cy="290557"/>
            </a:xfrm>
            <a:prstGeom prst="right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9" name="Right Arrow 18">
              <a:extLst>
                <a:ext uri="{FF2B5EF4-FFF2-40B4-BE49-F238E27FC236}">
                  <a16:creationId xmlns:a16="http://schemas.microsoft.com/office/drawing/2014/main" id="{1C2190AA-FEF0-339D-425C-4F163CCD6609}"/>
                </a:ext>
              </a:extLst>
            </p:cNvPr>
            <p:cNvSpPr/>
            <p:nvPr/>
          </p:nvSpPr>
          <p:spPr>
            <a:xfrm rot="10800000">
              <a:off x="6658586" y="3614670"/>
              <a:ext cx="529839" cy="290557"/>
            </a:xfrm>
            <a:prstGeom prst="right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9349DCE-9886-6EE1-E2D4-5ADE09A261AC}"/>
              </a:ext>
            </a:extLst>
          </p:cNvPr>
          <p:cNvGrpSpPr/>
          <p:nvPr/>
        </p:nvGrpSpPr>
        <p:grpSpPr>
          <a:xfrm rot="5400000">
            <a:off x="6268595" y="3835844"/>
            <a:ext cx="565919" cy="621507"/>
            <a:chOff x="6622506" y="3283720"/>
            <a:chExt cx="565919" cy="621507"/>
          </a:xfrm>
        </p:grpSpPr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82058A4D-70D1-BB11-87E4-275D9C6A37EC}"/>
                </a:ext>
              </a:extLst>
            </p:cNvPr>
            <p:cNvSpPr/>
            <p:nvPr/>
          </p:nvSpPr>
          <p:spPr>
            <a:xfrm>
              <a:off x="6622506" y="3283720"/>
              <a:ext cx="529839" cy="290557"/>
            </a:xfrm>
            <a:prstGeom prst="right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Right Arrow 22">
              <a:extLst>
                <a:ext uri="{FF2B5EF4-FFF2-40B4-BE49-F238E27FC236}">
                  <a16:creationId xmlns:a16="http://schemas.microsoft.com/office/drawing/2014/main" id="{A71E2B94-CA16-3353-31DA-9715DB7FBD25}"/>
                </a:ext>
              </a:extLst>
            </p:cNvPr>
            <p:cNvSpPr/>
            <p:nvPr/>
          </p:nvSpPr>
          <p:spPr>
            <a:xfrm rot="10800000">
              <a:off x="6658586" y="3614670"/>
              <a:ext cx="529839" cy="290557"/>
            </a:xfrm>
            <a:prstGeom prst="rightArrow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94F60961-DDCB-9214-BFEB-AC4149298958}"/>
              </a:ext>
            </a:extLst>
          </p:cNvPr>
          <p:cNvSpPr txBox="1"/>
          <p:nvPr/>
        </p:nvSpPr>
        <p:spPr>
          <a:xfrm>
            <a:off x="743484" y="4582992"/>
            <a:ext cx="31445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 used in this analysis was acquired from a very trusted online source called </a:t>
            </a:r>
            <a:r>
              <a:rPr lang="en-US" b="1" dirty="0"/>
              <a:t>Brightspace</a:t>
            </a:r>
            <a:r>
              <a:rPr lang="en-US" dirty="0"/>
              <a:t>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B4EB00E-1ACF-8BFF-3CD9-4BF92B4457CC}"/>
              </a:ext>
            </a:extLst>
          </p:cNvPr>
          <p:cNvSpPr txBox="1"/>
          <p:nvPr/>
        </p:nvSpPr>
        <p:spPr>
          <a:xfrm>
            <a:off x="4503634" y="1467393"/>
            <a:ext cx="38968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Snowflake</a:t>
            </a:r>
            <a:r>
              <a:rPr lang="en-US" dirty="0"/>
              <a:t>’s cloud-based data storage and analytics service along with snowsql were used to transform and find insights.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6A93D4F-DE92-0238-D6A7-572704AF773C}"/>
              </a:ext>
            </a:extLst>
          </p:cNvPr>
          <p:cNvSpPr txBox="1"/>
          <p:nvPr/>
        </p:nvSpPr>
        <p:spPr>
          <a:xfrm>
            <a:off x="7853585" y="5249860"/>
            <a:ext cx="4230168" cy="1230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was used to transform the house address provided in the dataset from to Longitude and Latitude to readable human language.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EC72127-E929-AF54-92F6-5DDF82CECE61}"/>
              </a:ext>
            </a:extLst>
          </p:cNvPr>
          <p:cNvSpPr txBox="1"/>
          <p:nvPr/>
        </p:nvSpPr>
        <p:spPr>
          <a:xfrm>
            <a:off x="9497206" y="649480"/>
            <a:ext cx="258654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completely transform the data, google sheets and its api were used to convert text from Polish to English.</a:t>
            </a:r>
          </a:p>
        </p:txBody>
      </p:sp>
    </p:spTree>
    <p:extLst>
      <p:ext uri="{BB962C8B-B14F-4D97-AF65-F5344CB8AC3E}">
        <p14:creationId xmlns:p14="http://schemas.microsoft.com/office/powerpoint/2010/main" val="1166575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F5DC7-FBEE-25DD-FEE1-49D366B3C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Data Transformation</a:t>
            </a:r>
          </a:p>
        </p:txBody>
      </p:sp>
      <p:pic>
        <p:nvPicPr>
          <p:cNvPr id="5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DC84F8A3-B890-2AD2-47C9-435F13CD4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599" y="1690687"/>
            <a:ext cx="6476435" cy="4802187"/>
          </a:xfr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0567EA2-2344-BDA1-3C6D-92CFE17451DE}"/>
              </a:ext>
            </a:extLst>
          </p:cNvPr>
          <p:cNvSpPr txBox="1">
            <a:spLocks/>
          </p:cNvSpPr>
          <p:nvPr/>
        </p:nvSpPr>
        <p:spPr>
          <a:xfrm>
            <a:off x="7392594" y="1940049"/>
            <a:ext cx="4152774" cy="43034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/>
              <a:t>Pre-TRANSFORMATION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Initially all the date acquired form Brightspace was in Json format.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Description column was in Polish.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Location was in LONGITUDE AND LATITUDE format.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Contained special characters.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Null entries on few cells.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735902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D4A74E-7056-202D-CBF6-603790ACF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/>
          </a:bodyPr>
          <a:lstStyle/>
          <a:p>
            <a:r>
              <a:rPr lang="en-US" sz="4000" b="1" u="sng"/>
              <a:t>Data Transformation</a:t>
            </a:r>
            <a:endParaRPr lang="en-US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340969-7FC8-B5ED-A279-1E2D3596A6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152774" cy="4303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POST-TRANSFORMATION</a:t>
            </a:r>
          </a:p>
          <a:p>
            <a:r>
              <a:rPr lang="en-US" sz="2000" dirty="0"/>
              <a:t>Table was organized and error free.</a:t>
            </a:r>
          </a:p>
          <a:p>
            <a:r>
              <a:rPr lang="en-US" sz="2000" dirty="0"/>
              <a:t>Json was converted into a csv file format</a:t>
            </a:r>
          </a:p>
          <a:p>
            <a:r>
              <a:rPr lang="en-US" sz="2000" dirty="0"/>
              <a:t>Description column was translated into English.</a:t>
            </a:r>
          </a:p>
          <a:p>
            <a:r>
              <a:rPr lang="en-US" sz="2000" dirty="0"/>
              <a:t>Longitude and Latitude was converted into proper addressed using </a:t>
            </a:r>
            <a:r>
              <a:rPr lang="en-US" sz="2000" dirty="0" err="1"/>
              <a:t>geopy</a:t>
            </a:r>
            <a:r>
              <a:rPr lang="en-US" sz="2000" dirty="0"/>
              <a:t>.</a:t>
            </a:r>
          </a:p>
          <a:p>
            <a:r>
              <a:rPr lang="en-US" sz="2000" dirty="0"/>
              <a:t>Unnecessary null values and special characters were removed.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A501791-CF24-C852-BBB7-C04DF86861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33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995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DFAE4-D9E5-F79A-0916-DB49D17A2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PROBLEM STATEMENT &amp;SOLUTIONS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DDC576-4890-1255-7EDA-777DB566F6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In this housing market analysis, I have answered 11 of the most important question which are solved and discussed in the next few slides, along with SQL query and visuals where required.</a:t>
            </a:r>
          </a:p>
          <a:p>
            <a:endParaRPr lang="en-US" sz="2000" dirty="0"/>
          </a:p>
          <a:p>
            <a:r>
              <a:rPr lang="en-US" sz="2000" dirty="0"/>
              <a:t>Datasets provide in the repository contain 68k records and final tables named as OTODOM_DATA_TRANSFORMED is the final transformed table used for analysis.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420791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A95671B-3CC6-4792-9114-B74FAEA224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6A7583-9F0B-6F39-63BE-06A8F0AF9AF7}"/>
              </a:ext>
            </a:extLst>
          </p:cNvPr>
          <p:cNvSpPr txBox="1"/>
          <p:nvPr/>
        </p:nvSpPr>
        <p:spPr>
          <a:xfrm>
            <a:off x="835153" y="623094"/>
            <a:ext cx="10175630" cy="7679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dirty="0">
                <a:effectLst/>
              </a:rPr>
              <a:t>1. What is the average rental price of 1 room, 2 room, 3 room and 4 room apartments in some of the major cities in Poland? Arrange the result such that avg rent for each type of room is shown in separate</a:t>
            </a:r>
            <a:r>
              <a:rPr lang="en-US" b="1" dirty="0"/>
              <a:t> </a:t>
            </a:r>
            <a:r>
              <a:rPr lang="en-US" b="1" dirty="0">
                <a:effectLst/>
              </a:rPr>
              <a:t>column.</a:t>
            </a:r>
          </a:p>
          <a:p>
            <a:pPr indent="-228600" algn="ctr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A4DEAFE-7510-0748-37B4-D5B96E00555B}"/>
              </a:ext>
            </a:extLst>
          </p:cNvPr>
          <p:cNvSpPr txBox="1"/>
          <p:nvPr/>
        </p:nvSpPr>
        <p:spPr>
          <a:xfrm>
            <a:off x="835153" y="1390998"/>
            <a:ext cx="7492949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effectLst/>
              </a:rPr>
              <a:t>select city, round(avg_rent_1R,2) as avg_rent_1R</a:t>
            </a:r>
          </a:p>
          <a:p>
            <a:r>
              <a:rPr lang="en-CA" dirty="0">
                <a:effectLst/>
              </a:rPr>
              <a:t>, round(avg_rent_2R,2) as avg_rent_2R, round(avg_rent_3R,2) as avg_rent_3R</a:t>
            </a:r>
          </a:p>
          <a:p>
            <a:r>
              <a:rPr lang="en-CA" dirty="0">
                <a:effectLst/>
              </a:rPr>
              <a:t>, round(avg_rent_4R,2) as avg_rent_4R</a:t>
            </a:r>
          </a:p>
          <a:p>
            <a:r>
              <a:rPr lang="en-CA" dirty="0">
                <a:effectLst/>
              </a:rPr>
              <a:t>from (</a:t>
            </a:r>
          </a:p>
          <a:p>
            <a:r>
              <a:rPr lang="en-CA" dirty="0">
                <a:effectLst/>
              </a:rPr>
              <a:t>select </a:t>
            </a:r>
            <a:r>
              <a:rPr lang="en-CA" dirty="0" err="1">
                <a:effectLst/>
              </a:rPr>
              <a:t>city,no_of_rooms,price_new</a:t>
            </a:r>
            <a:endParaRPr lang="en-CA" dirty="0">
              <a:effectLst/>
            </a:endParaRPr>
          </a:p>
          <a:p>
            <a:r>
              <a:rPr lang="en-CA" dirty="0">
                <a:effectLst/>
              </a:rPr>
              <a:t>from </a:t>
            </a:r>
            <a:r>
              <a:rPr lang="en-CA" dirty="0" err="1">
                <a:effectLst/>
              </a:rPr>
              <a:t>otodom_data_transformed</a:t>
            </a:r>
            <a:endParaRPr lang="en-CA" dirty="0">
              <a:effectLst/>
            </a:endParaRPr>
          </a:p>
          <a:p>
            <a:r>
              <a:rPr lang="en-CA" dirty="0">
                <a:effectLst/>
              </a:rPr>
              <a:t>where city in ('Warszawa', '</a:t>
            </a:r>
            <a:r>
              <a:rPr lang="en-CA" dirty="0" err="1">
                <a:effectLst/>
              </a:rPr>
              <a:t>Wrocław</a:t>
            </a:r>
            <a:r>
              <a:rPr lang="en-CA" dirty="0">
                <a:effectLst/>
              </a:rPr>
              <a:t>', 'Kraków', '</a:t>
            </a:r>
            <a:r>
              <a:rPr lang="en-CA" dirty="0" err="1">
                <a:effectLst/>
              </a:rPr>
              <a:t>Gdańsk</a:t>
            </a:r>
            <a:r>
              <a:rPr lang="en-CA" dirty="0">
                <a:effectLst/>
              </a:rPr>
              <a:t>', 'Katowice', '</a:t>
            </a:r>
            <a:r>
              <a:rPr lang="en-CA" dirty="0" err="1">
                <a:effectLst/>
              </a:rPr>
              <a:t>Łódź</a:t>
            </a:r>
            <a:r>
              <a:rPr lang="en-CA" dirty="0">
                <a:effectLst/>
              </a:rPr>
              <a:t>')</a:t>
            </a:r>
          </a:p>
          <a:p>
            <a:r>
              <a:rPr lang="en-CA" dirty="0">
                <a:effectLst/>
              </a:rPr>
              <a:t>and </a:t>
            </a:r>
            <a:r>
              <a:rPr lang="en-CA" dirty="0" err="1">
                <a:effectLst/>
              </a:rPr>
              <a:t>apartment_flag</a:t>
            </a:r>
            <a:r>
              <a:rPr lang="en-CA" dirty="0">
                <a:effectLst/>
              </a:rPr>
              <a:t> = 'apartment'</a:t>
            </a:r>
          </a:p>
          <a:p>
            <a:r>
              <a:rPr lang="en-CA" dirty="0">
                <a:effectLst/>
              </a:rPr>
              <a:t>and </a:t>
            </a:r>
            <a:r>
              <a:rPr lang="en-CA" dirty="0" err="1">
                <a:effectLst/>
              </a:rPr>
              <a:t>is_for_sale</a:t>
            </a:r>
            <a:r>
              <a:rPr lang="en-CA" dirty="0">
                <a:effectLst/>
              </a:rPr>
              <a:t>='false'</a:t>
            </a:r>
          </a:p>
          <a:p>
            <a:r>
              <a:rPr lang="en-CA" dirty="0">
                <a:effectLst/>
              </a:rPr>
              <a:t>and </a:t>
            </a:r>
            <a:r>
              <a:rPr lang="en-CA" dirty="0" err="1">
                <a:effectLst/>
              </a:rPr>
              <a:t>no_of_rooms</a:t>
            </a:r>
            <a:r>
              <a:rPr lang="en-CA" dirty="0">
                <a:effectLst/>
              </a:rPr>
              <a:t> in (1,2,3,4)) x</a:t>
            </a:r>
          </a:p>
          <a:p>
            <a:r>
              <a:rPr lang="en-CA" dirty="0">
                <a:effectLst/>
              </a:rPr>
              <a:t>pivot</a:t>
            </a:r>
          </a:p>
          <a:p>
            <a:r>
              <a:rPr lang="en-CA" dirty="0">
                <a:effectLst/>
              </a:rPr>
              <a:t>(</a:t>
            </a:r>
          </a:p>
          <a:p>
            <a:r>
              <a:rPr lang="en-CA" dirty="0">
                <a:effectLst/>
              </a:rPr>
              <a:t>avg(</a:t>
            </a:r>
            <a:r>
              <a:rPr lang="en-CA" dirty="0" err="1">
                <a:effectLst/>
              </a:rPr>
              <a:t>price_new</a:t>
            </a:r>
            <a:r>
              <a:rPr lang="en-CA" dirty="0">
                <a:effectLst/>
              </a:rPr>
              <a:t>)</a:t>
            </a:r>
          </a:p>
          <a:p>
            <a:r>
              <a:rPr lang="en-CA" dirty="0">
                <a:effectLst/>
              </a:rPr>
              <a:t>for </a:t>
            </a:r>
            <a:r>
              <a:rPr lang="en-CA" dirty="0" err="1">
                <a:effectLst/>
              </a:rPr>
              <a:t>no_of_rooms</a:t>
            </a:r>
            <a:r>
              <a:rPr lang="en-CA" dirty="0">
                <a:effectLst/>
              </a:rPr>
              <a:t> in ('1','2','3','4')</a:t>
            </a:r>
          </a:p>
          <a:p>
            <a:r>
              <a:rPr lang="en-CA" dirty="0">
                <a:effectLst/>
              </a:rPr>
              <a:t>)</a:t>
            </a:r>
          </a:p>
          <a:p>
            <a:r>
              <a:rPr lang="en-CA" dirty="0">
                <a:effectLst/>
              </a:rPr>
              <a:t>as p(city,avg_rent_1R, avg_rent_2R, avg_rent_3R, avg_rent_4R)</a:t>
            </a:r>
          </a:p>
          <a:p>
            <a:r>
              <a:rPr lang="en-CA" dirty="0">
                <a:effectLst/>
              </a:rPr>
              <a:t>order by avg_rent_4R desc;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477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D4F96-211F-E2EB-155B-5ED142DF18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Answer: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99B207A-34CC-B2C5-0CBF-8EF572D1B1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5872049"/>
              </p:ext>
            </p:extLst>
          </p:nvPr>
        </p:nvGraphicFramePr>
        <p:xfrm>
          <a:off x="838200" y="1825625"/>
          <a:ext cx="10515599" cy="372438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80459">
                  <a:extLst>
                    <a:ext uri="{9D8B030D-6E8A-4147-A177-3AD203B41FA5}">
                      <a16:colId xmlns:a16="http://schemas.microsoft.com/office/drawing/2014/main" val="1227695390"/>
                    </a:ext>
                  </a:extLst>
                </a:gridCol>
                <a:gridCol w="2308785">
                  <a:extLst>
                    <a:ext uri="{9D8B030D-6E8A-4147-A177-3AD203B41FA5}">
                      <a16:colId xmlns:a16="http://schemas.microsoft.com/office/drawing/2014/main" val="2777726122"/>
                    </a:ext>
                  </a:extLst>
                </a:gridCol>
                <a:gridCol w="2308785">
                  <a:extLst>
                    <a:ext uri="{9D8B030D-6E8A-4147-A177-3AD203B41FA5}">
                      <a16:colId xmlns:a16="http://schemas.microsoft.com/office/drawing/2014/main" val="1446282525"/>
                    </a:ext>
                  </a:extLst>
                </a:gridCol>
                <a:gridCol w="2308785">
                  <a:extLst>
                    <a:ext uri="{9D8B030D-6E8A-4147-A177-3AD203B41FA5}">
                      <a16:colId xmlns:a16="http://schemas.microsoft.com/office/drawing/2014/main" val="4117320662"/>
                    </a:ext>
                  </a:extLst>
                </a:gridCol>
                <a:gridCol w="2308785">
                  <a:extLst>
                    <a:ext uri="{9D8B030D-6E8A-4147-A177-3AD203B41FA5}">
                      <a16:colId xmlns:a16="http://schemas.microsoft.com/office/drawing/2014/main" val="2897355397"/>
                    </a:ext>
                  </a:extLst>
                </a:gridCol>
              </a:tblGrid>
              <a:tr h="604525">
                <a:tc>
                  <a:txBody>
                    <a:bodyPr/>
                    <a:lstStyle/>
                    <a:p>
                      <a:r>
                        <a:rPr lang="en-CA" sz="2200" b="1" cap="none" spc="0">
                          <a:solidFill>
                            <a:schemeClr val="tx1"/>
                          </a:solidFill>
                          <a:effectLst/>
                        </a:rPr>
                        <a:t>CITY</a:t>
                      </a:r>
                    </a:p>
                  </a:txBody>
                  <a:tcPr marL="88776" marR="36532" marT="25365" marB="190235" anchor="b"/>
                </a:tc>
                <a:tc>
                  <a:txBody>
                    <a:bodyPr/>
                    <a:lstStyle/>
                    <a:p>
                      <a:r>
                        <a:rPr lang="en-CA" sz="2200" b="1" cap="none" spc="0">
                          <a:solidFill>
                            <a:schemeClr val="tx1"/>
                          </a:solidFill>
                          <a:effectLst/>
                        </a:rPr>
                        <a:t>AVG_RENT_1R</a:t>
                      </a:r>
                    </a:p>
                  </a:txBody>
                  <a:tcPr marL="88776" marR="36532" marT="25365" marB="190235" anchor="b"/>
                </a:tc>
                <a:tc>
                  <a:txBody>
                    <a:bodyPr/>
                    <a:lstStyle/>
                    <a:p>
                      <a:r>
                        <a:rPr lang="en-CA" sz="2200" b="1" cap="none" spc="0">
                          <a:solidFill>
                            <a:schemeClr val="tx1"/>
                          </a:solidFill>
                          <a:effectLst/>
                        </a:rPr>
                        <a:t>AVG_RENT_2R</a:t>
                      </a:r>
                    </a:p>
                  </a:txBody>
                  <a:tcPr marL="88776" marR="36532" marT="25365" marB="190235" anchor="b"/>
                </a:tc>
                <a:tc>
                  <a:txBody>
                    <a:bodyPr/>
                    <a:lstStyle/>
                    <a:p>
                      <a:r>
                        <a:rPr lang="en-CA" sz="2200" b="1" cap="none" spc="0">
                          <a:solidFill>
                            <a:schemeClr val="tx1"/>
                          </a:solidFill>
                          <a:effectLst/>
                        </a:rPr>
                        <a:t>AVG_RENT_3R</a:t>
                      </a:r>
                    </a:p>
                  </a:txBody>
                  <a:tcPr marL="88776" marR="36532" marT="25365" marB="190235" anchor="b"/>
                </a:tc>
                <a:tc>
                  <a:txBody>
                    <a:bodyPr/>
                    <a:lstStyle/>
                    <a:p>
                      <a:r>
                        <a:rPr lang="en-CA" sz="2200" b="1" cap="none" spc="0">
                          <a:solidFill>
                            <a:schemeClr val="tx1"/>
                          </a:solidFill>
                          <a:effectLst/>
                        </a:rPr>
                        <a:t>AVG_RENT_4R</a:t>
                      </a:r>
                    </a:p>
                  </a:txBody>
                  <a:tcPr marL="88776" marR="36532" marT="25365" marB="190235" anchor="b"/>
                </a:tc>
                <a:extLst>
                  <a:ext uri="{0D108BD9-81ED-4DB2-BD59-A6C34878D82A}">
                    <a16:rowId xmlns:a16="http://schemas.microsoft.com/office/drawing/2014/main" val="3206483887"/>
                  </a:ext>
                </a:extLst>
              </a:tr>
              <a:tr h="519976">
                <a:tc>
                  <a:txBody>
                    <a:bodyPr/>
                    <a:lstStyle/>
                    <a:p>
                      <a:r>
                        <a:rPr lang="en-CA" sz="1700" b="1" cap="none" spc="0">
                          <a:solidFill>
                            <a:schemeClr val="tx1"/>
                          </a:solidFill>
                          <a:effectLst/>
                        </a:rPr>
                        <a:t>Łódź</a:t>
                      </a:r>
                      <a:endParaRPr lang="en-CA" sz="17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2563.21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 dirty="0">
                          <a:solidFill>
                            <a:schemeClr val="tx1"/>
                          </a:solidFill>
                          <a:effectLst/>
                        </a:rPr>
                        <a:t>3298.15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5921.44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9946.43</a:t>
                      </a:r>
                    </a:p>
                  </a:txBody>
                  <a:tcPr marL="88776" marR="36532" marT="25365" marB="190235"/>
                </a:tc>
                <a:extLst>
                  <a:ext uri="{0D108BD9-81ED-4DB2-BD59-A6C34878D82A}">
                    <a16:rowId xmlns:a16="http://schemas.microsoft.com/office/drawing/2014/main" val="1351299159"/>
                  </a:ext>
                </a:extLst>
              </a:tr>
              <a:tr h="519976">
                <a:tc>
                  <a:txBody>
                    <a:bodyPr/>
                    <a:lstStyle/>
                    <a:p>
                      <a:r>
                        <a:rPr lang="en-CA" sz="1700" b="1" cap="none" spc="0">
                          <a:solidFill>
                            <a:schemeClr val="tx1"/>
                          </a:solidFill>
                          <a:effectLst/>
                        </a:rPr>
                        <a:t>Gdańsk</a:t>
                      </a:r>
                      <a:endParaRPr lang="en-CA" sz="17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2343.50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3370.59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5176.25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 dirty="0">
                          <a:solidFill>
                            <a:schemeClr val="tx1"/>
                          </a:solidFill>
                          <a:effectLst/>
                        </a:rPr>
                        <a:t>9846.30</a:t>
                      </a:r>
                    </a:p>
                  </a:txBody>
                  <a:tcPr marL="88776" marR="36532" marT="25365" marB="190235"/>
                </a:tc>
                <a:extLst>
                  <a:ext uri="{0D108BD9-81ED-4DB2-BD59-A6C34878D82A}">
                    <a16:rowId xmlns:a16="http://schemas.microsoft.com/office/drawing/2014/main" val="1317035629"/>
                  </a:ext>
                </a:extLst>
              </a:tr>
              <a:tr h="519976">
                <a:tc>
                  <a:txBody>
                    <a:bodyPr/>
                    <a:lstStyle/>
                    <a:p>
                      <a:r>
                        <a:rPr lang="en-CA" sz="1700" b="1" cap="none" spc="0">
                          <a:solidFill>
                            <a:schemeClr val="tx1"/>
                          </a:solidFill>
                          <a:effectLst/>
                        </a:rPr>
                        <a:t>Wrocław</a:t>
                      </a:r>
                      <a:endParaRPr lang="en-CA" sz="17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2286.09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3385.39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4542.59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8735.23</a:t>
                      </a:r>
                    </a:p>
                  </a:txBody>
                  <a:tcPr marL="88776" marR="36532" marT="25365" marB="190235"/>
                </a:tc>
                <a:extLst>
                  <a:ext uri="{0D108BD9-81ED-4DB2-BD59-A6C34878D82A}">
                    <a16:rowId xmlns:a16="http://schemas.microsoft.com/office/drawing/2014/main" val="1836590108"/>
                  </a:ext>
                </a:extLst>
              </a:tr>
              <a:tr h="519976">
                <a:tc>
                  <a:txBody>
                    <a:bodyPr/>
                    <a:lstStyle/>
                    <a:p>
                      <a:r>
                        <a:rPr lang="en-CA" sz="1700" b="1" cap="none" spc="0">
                          <a:solidFill>
                            <a:schemeClr val="tx1"/>
                          </a:solidFill>
                          <a:effectLst/>
                        </a:rPr>
                        <a:t>Warszawa</a:t>
                      </a:r>
                      <a:endParaRPr lang="en-CA" sz="17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2552.39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3499.38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5229.34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 dirty="0">
                          <a:solidFill>
                            <a:schemeClr val="tx1"/>
                          </a:solidFill>
                          <a:effectLst/>
                        </a:rPr>
                        <a:t>8676.33</a:t>
                      </a:r>
                    </a:p>
                  </a:txBody>
                  <a:tcPr marL="88776" marR="36532" marT="25365" marB="190235"/>
                </a:tc>
                <a:extLst>
                  <a:ext uri="{0D108BD9-81ED-4DB2-BD59-A6C34878D82A}">
                    <a16:rowId xmlns:a16="http://schemas.microsoft.com/office/drawing/2014/main" val="808992146"/>
                  </a:ext>
                </a:extLst>
              </a:tr>
              <a:tr h="519976">
                <a:tc>
                  <a:txBody>
                    <a:bodyPr/>
                    <a:lstStyle/>
                    <a:p>
                      <a:r>
                        <a:rPr lang="en-CA" sz="1700" b="1" cap="none" spc="0">
                          <a:solidFill>
                            <a:schemeClr val="tx1"/>
                          </a:solidFill>
                          <a:effectLst/>
                        </a:rPr>
                        <a:t>Kraków</a:t>
                      </a:r>
                      <a:endParaRPr lang="en-CA" sz="17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2537.82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3308.44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5417.83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8251.05</a:t>
                      </a:r>
                    </a:p>
                  </a:txBody>
                  <a:tcPr marL="88776" marR="36532" marT="25365" marB="190235"/>
                </a:tc>
                <a:extLst>
                  <a:ext uri="{0D108BD9-81ED-4DB2-BD59-A6C34878D82A}">
                    <a16:rowId xmlns:a16="http://schemas.microsoft.com/office/drawing/2014/main" val="1369694584"/>
                  </a:ext>
                </a:extLst>
              </a:tr>
              <a:tr h="519976">
                <a:tc>
                  <a:txBody>
                    <a:bodyPr/>
                    <a:lstStyle/>
                    <a:p>
                      <a:r>
                        <a:rPr lang="en-CA" sz="1700" b="1" cap="none" spc="0">
                          <a:solidFill>
                            <a:schemeClr val="tx1"/>
                          </a:solidFill>
                          <a:effectLst/>
                        </a:rPr>
                        <a:t>Katowice</a:t>
                      </a:r>
                      <a:endParaRPr lang="en-CA" sz="170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2142.38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3676.70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>
                          <a:solidFill>
                            <a:schemeClr val="tx1"/>
                          </a:solidFill>
                          <a:effectLst/>
                        </a:rPr>
                        <a:t>5355.60</a:t>
                      </a:r>
                    </a:p>
                  </a:txBody>
                  <a:tcPr marL="88776" marR="36532" marT="25365" marB="190235"/>
                </a:tc>
                <a:tc>
                  <a:txBody>
                    <a:bodyPr/>
                    <a:lstStyle/>
                    <a:p>
                      <a:r>
                        <a:rPr lang="en-CA" sz="1700" cap="none" spc="0" dirty="0">
                          <a:solidFill>
                            <a:schemeClr val="tx1"/>
                          </a:solidFill>
                          <a:effectLst/>
                        </a:rPr>
                        <a:t>7768.75</a:t>
                      </a:r>
                    </a:p>
                  </a:txBody>
                  <a:tcPr marL="88776" marR="36532" marT="25365" marB="190235"/>
                </a:tc>
                <a:extLst>
                  <a:ext uri="{0D108BD9-81ED-4DB2-BD59-A6C34878D82A}">
                    <a16:rowId xmlns:a16="http://schemas.microsoft.com/office/drawing/2014/main" val="30704521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7681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1E344-7EE8-0A9E-6786-B45837DC1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1800" dirty="0">
                <a:effectLst/>
                <a:latin typeface="+mn-lt"/>
              </a:rPr>
              <a:t>2. I want to buy an apartment which is around 90-100 m2 and within a range of</a:t>
            </a:r>
            <a:br>
              <a:rPr lang="en-CA" sz="1800" dirty="0">
                <a:effectLst/>
                <a:latin typeface="+mn-lt"/>
              </a:rPr>
            </a:br>
            <a:r>
              <a:rPr lang="en-CA" sz="1800" dirty="0">
                <a:effectLst/>
                <a:latin typeface="+mn-lt"/>
              </a:rPr>
              <a:t>800,000 to 1M, display the suburbs in </a:t>
            </a:r>
            <a:r>
              <a:rPr lang="en-CA" sz="1800" dirty="0" err="1">
                <a:effectLst/>
                <a:latin typeface="+mn-lt"/>
              </a:rPr>
              <a:t>warsaw</a:t>
            </a:r>
            <a:r>
              <a:rPr lang="en-CA" sz="1800" dirty="0">
                <a:effectLst/>
                <a:latin typeface="+mn-lt"/>
              </a:rPr>
              <a:t> where I can find such apartments.</a:t>
            </a:r>
            <a:br>
              <a:rPr lang="en-CA" sz="1800" dirty="0">
                <a:effectLst/>
                <a:latin typeface="+mn-lt"/>
              </a:rPr>
            </a:br>
            <a:endParaRPr lang="en-US" sz="1800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D5CE62-6141-A950-3D2C-9940132B3E7B}"/>
              </a:ext>
            </a:extLst>
          </p:cNvPr>
          <p:cNvSpPr txBox="1"/>
          <p:nvPr/>
        </p:nvSpPr>
        <p:spPr>
          <a:xfrm>
            <a:off x="838200" y="1690688"/>
            <a:ext cx="916109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effectLst/>
              </a:rPr>
              <a:t>select suburb, count(1), avg(</a:t>
            </a:r>
            <a:r>
              <a:rPr lang="en-CA" dirty="0" err="1">
                <a:effectLst/>
              </a:rPr>
              <a:t>price_new</a:t>
            </a:r>
            <a:r>
              <a:rPr lang="en-CA" dirty="0">
                <a:effectLst/>
              </a:rPr>
              <a:t>) </a:t>
            </a:r>
            <a:r>
              <a:rPr lang="en-CA" dirty="0" err="1">
                <a:effectLst/>
              </a:rPr>
              <a:t>avg_price</a:t>
            </a:r>
            <a:endParaRPr lang="en-CA" dirty="0">
              <a:effectLst/>
            </a:endParaRPr>
          </a:p>
          <a:p>
            <a:r>
              <a:rPr lang="en-CA" dirty="0">
                <a:effectLst/>
              </a:rPr>
              <a:t>from </a:t>
            </a:r>
            <a:r>
              <a:rPr lang="en-CA" dirty="0" err="1">
                <a:effectLst/>
              </a:rPr>
              <a:t>otodom_data_transformed</a:t>
            </a:r>
            <a:endParaRPr lang="en-CA" dirty="0">
              <a:effectLst/>
            </a:endParaRPr>
          </a:p>
          <a:p>
            <a:r>
              <a:rPr lang="en-CA" dirty="0">
                <a:effectLst/>
              </a:rPr>
              <a:t>where city in ('Warszawa')</a:t>
            </a:r>
          </a:p>
          <a:p>
            <a:r>
              <a:rPr lang="en-CA" dirty="0">
                <a:effectLst/>
              </a:rPr>
              <a:t>and </a:t>
            </a:r>
            <a:r>
              <a:rPr lang="en-CA" dirty="0" err="1">
                <a:effectLst/>
              </a:rPr>
              <a:t>apartment_flag</a:t>
            </a:r>
            <a:r>
              <a:rPr lang="en-CA" dirty="0">
                <a:effectLst/>
              </a:rPr>
              <a:t> = 'apartment'</a:t>
            </a:r>
          </a:p>
          <a:p>
            <a:r>
              <a:rPr lang="en-CA" dirty="0">
                <a:effectLst/>
              </a:rPr>
              <a:t>and </a:t>
            </a:r>
            <a:r>
              <a:rPr lang="en-CA" dirty="0" err="1">
                <a:effectLst/>
              </a:rPr>
              <a:t>is_for_sale</a:t>
            </a:r>
            <a:r>
              <a:rPr lang="en-CA" dirty="0">
                <a:effectLst/>
              </a:rPr>
              <a:t> = 'true'</a:t>
            </a:r>
          </a:p>
          <a:p>
            <a:r>
              <a:rPr lang="en-CA" dirty="0">
                <a:effectLst/>
              </a:rPr>
              <a:t>and </a:t>
            </a:r>
            <a:r>
              <a:rPr lang="en-CA" dirty="0" err="1">
                <a:effectLst/>
              </a:rPr>
              <a:t>surface_new</a:t>
            </a:r>
            <a:r>
              <a:rPr lang="en-CA" dirty="0">
                <a:effectLst/>
              </a:rPr>
              <a:t> between 90 and 100</a:t>
            </a:r>
          </a:p>
          <a:p>
            <a:r>
              <a:rPr lang="en-CA" dirty="0">
                <a:effectLst/>
              </a:rPr>
              <a:t>and </a:t>
            </a:r>
            <a:r>
              <a:rPr lang="en-CA" dirty="0" err="1">
                <a:effectLst/>
              </a:rPr>
              <a:t>price_new</a:t>
            </a:r>
            <a:r>
              <a:rPr lang="en-CA" dirty="0">
                <a:effectLst/>
              </a:rPr>
              <a:t> between 800000 and 1000000</a:t>
            </a:r>
          </a:p>
          <a:p>
            <a:r>
              <a:rPr lang="en-CA" dirty="0">
                <a:effectLst/>
              </a:rPr>
              <a:t>group by suburb</a:t>
            </a:r>
          </a:p>
          <a:p>
            <a:r>
              <a:rPr lang="en-CA" dirty="0">
                <a:effectLst/>
              </a:rPr>
              <a:t>order by count(1) desc;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B90CE2-9785-CE34-D4CA-8CAF555C3F16}"/>
              </a:ext>
            </a:extLst>
          </p:cNvPr>
          <p:cNvSpPr txBox="1"/>
          <p:nvPr/>
        </p:nvSpPr>
        <p:spPr>
          <a:xfrm>
            <a:off x="0" y="6488668"/>
            <a:ext cx="9186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Note: For all the </a:t>
            </a:r>
            <a:r>
              <a:rPr lang="en-US" dirty="0" err="1">
                <a:solidFill>
                  <a:srgbClr val="C00000"/>
                </a:solidFill>
              </a:rPr>
              <a:t>sql</a:t>
            </a:r>
            <a:r>
              <a:rPr lang="en-US" dirty="0">
                <a:solidFill>
                  <a:srgbClr val="C00000"/>
                </a:solidFill>
              </a:rPr>
              <a:t> queries please find the attached pdf in the repository.</a:t>
            </a:r>
          </a:p>
        </p:txBody>
      </p:sp>
    </p:spTree>
    <p:extLst>
      <p:ext uri="{BB962C8B-B14F-4D97-AF65-F5344CB8AC3E}">
        <p14:creationId xmlns:p14="http://schemas.microsoft.com/office/powerpoint/2010/main" val="20222236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1399</TotalTime>
  <Words>1433</Words>
  <Application>Microsoft Macintosh PowerPoint</Application>
  <PresentationFormat>Widescreen</PresentationFormat>
  <Paragraphs>355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Helvetica</vt:lpstr>
      <vt:lpstr>Helvetica Neue</vt:lpstr>
      <vt:lpstr>Söhne</vt:lpstr>
      <vt:lpstr>Office Theme</vt:lpstr>
      <vt:lpstr>Otodom Analysis</vt:lpstr>
      <vt:lpstr>Description</vt:lpstr>
      <vt:lpstr>Technicality </vt:lpstr>
      <vt:lpstr>Data Transformation</vt:lpstr>
      <vt:lpstr>Data Transformation</vt:lpstr>
      <vt:lpstr>PROBLEM STATEMENT &amp;SOLUTIONS</vt:lpstr>
      <vt:lpstr>PowerPoint Presentation</vt:lpstr>
      <vt:lpstr>Answer:</vt:lpstr>
      <vt:lpstr>2. I want to buy an apartment which is around 90-100 m2 and within a range of 800,000 to 1M, display the suburbs in warsaw where I can find such apartments. </vt:lpstr>
      <vt:lpstr>Answer:</vt:lpstr>
      <vt:lpstr>3. What size of an apartment can I expect with a monthly rent of 3000 to 4000 PLN in different major cities of Poland? </vt:lpstr>
      <vt:lpstr>4. What are the most expensive apartments in major cities of Poland? Display the ad title in English along with city, suburb, cost, size. </vt:lpstr>
      <vt:lpstr>5. What is the percentage of private &amp; business ads on Otodom? </vt:lpstr>
      <vt:lpstr>6. What is the avg sale price for apartments within 50-70 m2 area in major cities of Poland? </vt:lpstr>
      <vt:lpstr>7. What is the average rental price for apartments in warsaw in different suburbs? Categorize the result based on surface area 0-50, 50-100 and over 100. </vt:lpstr>
      <vt:lpstr>8. Which are the top 3 most luxurious neighborhoods in Warsaw? Luxurious neighborhoods can be defined as suburbs which has the most no of of apartments costing over 2M in cost. </vt:lpstr>
      <vt:lpstr>9. Most small families would be looking for apartment with 40-60 m2 in size. Identify the top 5 most affordable neighborhoods in warsaw. </vt:lpstr>
      <vt:lpstr>10. Which suburb in Warsaw has the most and least no of private ads? </vt:lpstr>
      <vt:lpstr>11. What is the average rental price and sale price in some of the major cities in Poland?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Otodom Analysis</dc:title>
  <dc:creator>Murli Kumar</dc:creator>
  <cp:lastModifiedBy>Murli Kumar</cp:lastModifiedBy>
  <cp:revision>1</cp:revision>
  <dcterms:created xsi:type="dcterms:W3CDTF">2024-02-04T16:09:14Z</dcterms:created>
  <dcterms:modified xsi:type="dcterms:W3CDTF">2024-02-05T15:28:30Z</dcterms:modified>
</cp:coreProperties>
</file>

<file path=docProps/thumbnail.jpeg>
</file>